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1" r:id="rId2"/>
    <p:sldId id="275" r:id="rId3"/>
    <p:sldId id="276" r:id="rId4"/>
    <p:sldId id="278" r:id="rId5"/>
    <p:sldId id="277" r:id="rId6"/>
    <p:sldId id="279" r:id="rId7"/>
    <p:sldId id="262" r:id="rId8"/>
    <p:sldId id="297" r:id="rId9"/>
    <p:sldId id="280" r:id="rId10"/>
    <p:sldId id="283" r:id="rId11"/>
    <p:sldId id="299" r:id="rId12"/>
    <p:sldId id="281" r:id="rId13"/>
    <p:sldId id="282" r:id="rId14"/>
    <p:sldId id="285" r:id="rId15"/>
    <p:sldId id="284" r:id="rId16"/>
    <p:sldId id="295" r:id="rId17"/>
    <p:sldId id="271" r:id="rId18"/>
    <p:sldId id="300" r:id="rId19"/>
    <p:sldId id="298" r:id="rId20"/>
    <p:sldId id="257" r:id="rId21"/>
    <p:sldId id="273" r:id="rId22"/>
    <p:sldId id="272" r:id="rId23"/>
    <p:sldId id="256" r:id="rId24"/>
    <p:sldId id="296" r:id="rId25"/>
    <p:sldId id="294" r:id="rId26"/>
    <p:sldId id="288" r:id="rId27"/>
    <p:sldId id="266" r:id="rId28"/>
    <p:sldId id="287" r:id="rId29"/>
    <p:sldId id="270" r:id="rId30"/>
    <p:sldId id="290" r:id="rId31"/>
    <p:sldId id="291" r:id="rId32"/>
    <p:sldId id="286" r:id="rId33"/>
    <p:sldId id="293" r:id="rId34"/>
    <p:sldId id="265" r:id="rId35"/>
    <p:sldId id="260" r:id="rId36"/>
    <p:sldId id="301" r:id="rId37"/>
    <p:sldId id="302"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182" autoAdjust="0"/>
    <p:restoredTop sz="94635" autoAdjust="0"/>
  </p:normalViewPr>
  <p:slideViewPr>
    <p:cSldViewPr snapToGrid="0" showGuides="1">
      <p:cViewPr varScale="1">
        <p:scale>
          <a:sx n="85" d="100"/>
          <a:sy n="85" d="100"/>
        </p:scale>
        <p:origin x="768" y="60"/>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2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A7CEC399-2623-4FC2-8AB9-CE1503487D57}" type="datetimeFigureOut">
              <a:rPr lang="en-US" smtClean="0"/>
              <a:t>5/20/2019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46DD2CD8-39D2-4B57-9E36-ACC61963F706}" type="slidenum">
              <a:rPr lang="en-US" smtClean="0"/>
              <a:t>‹#›</a:t>
            </a:fld>
            <a:endParaRPr lang="en-US" dirty="0"/>
          </a:p>
        </p:txBody>
      </p:sp>
    </p:spTree>
    <p:extLst>
      <p:ext uri="{BB962C8B-B14F-4D97-AF65-F5344CB8AC3E}">
        <p14:creationId xmlns:p14="http://schemas.microsoft.com/office/powerpoint/2010/main" val="178982931"/>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opportunity to display some artifacts from the Westcott Society Collection and tell you the story of Three Samplers and a place called Westcott.</a:t>
            </a:r>
          </a:p>
          <a:p>
            <a:r>
              <a:rPr lang="en-US" dirty="0"/>
              <a:t>So, two questions. First, by show of hands who has made sampler or has one in your home? Any men?</a:t>
            </a:r>
          </a:p>
          <a:p>
            <a:r>
              <a:rPr lang="en-US" dirty="0"/>
              <a:t>And, again by show of hands, how many of you have ever been to Westcott, R.I.? </a:t>
            </a:r>
          </a:p>
        </p:txBody>
      </p:sp>
      <p:sp>
        <p:nvSpPr>
          <p:cNvPr id="4" name="Slide Number Placeholder 3"/>
          <p:cNvSpPr>
            <a:spLocks noGrp="1"/>
          </p:cNvSpPr>
          <p:nvPr>
            <p:ph type="sldNum" sz="quarter" idx="5"/>
          </p:nvPr>
        </p:nvSpPr>
        <p:spPr/>
        <p:txBody>
          <a:bodyPr/>
          <a:lstStyle/>
          <a:p>
            <a:fld id="{46DD2CD8-39D2-4B57-9E36-ACC61963F706}" type="slidenum">
              <a:rPr lang="en-US" smtClean="0"/>
              <a:t>1</a:t>
            </a:fld>
            <a:endParaRPr lang="en-US" dirty="0"/>
          </a:p>
        </p:txBody>
      </p:sp>
    </p:spTree>
    <p:extLst>
      <p:ext uri="{BB962C8B-B14F-4D97-AF65-F5344CB8AC3E}">
        <p14:creationId xmlns:p14="http://schemas.microsoft.com/office/powerpoint/2010/main" val="212621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Remarkably the organization has continued and grow.</a:t>
            </a:r>
          </a:p>
          <a:p>
            <a:endParaRPr lang="en-US" dirty="0"/>
          </a:p>
          <a:p>
            <a:r>
              <a:rPr lang="en-US" dirty="0"/>
              <a:t>Last June we met in Carmel, Indiana for our 42nd biennial meeting.</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10</a:t>
            </a:fld>
            <a:endParaRPr lang="en-US" dirty="0"/>
          </a:p>
        </p:txBody>
      </p:sp>
    </p:spTree>
    <p:extLst>
      <p:ext uri="{BB962C8B-B14F-4D97-AF65-F5344CB8AC3E}">
        <p14:creationId xmlns:p14="http://schemas.microsoft.com/office/powerpoint/2010/main" val="292900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Cousin Barlow Westcott </a:t>
            </a:r>
            <a:r>
              <a:rPr lang="en-US" dirty="0"/>
              <a:t>was at the meeting in 1935 and celebrated his 98th birthday on the way to the Indiana meeting y attending a Cardinals game at Busch Stadium.</a:t>
            </a:r>
          </a:p>
          <a:p>
            <a:endParaRPr lang="en-US" dirty="0"/>
          </a:p>
          <a:p>
            <a:r>
              <a:rPr lang="en-US" dirty="0"/>
              <a:t>Like other family organization, as we seek to “Know Our Kindred,” we naturally focus on the political and military leaders among our kin (General Benedict Arnold, excepted) and various Westcott inventions and products. The brand includes:</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11</a:t>
            </a:fld>
            <a:endParaRPr lang="en-US" dirty="0"/>
          </a:p>
        </p:txBody>
      </p:sp>
    </p:spTree>
    <p:extLst>
      <p:ext uri="{BB962C8B-B14F-4D97-AF65-F5344CB8AC3E}">
        <p14:creationId xmlns:p14="http://schemas.microsoft.com/office/powerpoint/2010/main" val="147606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Westcott Ruler that helps every school child measure up</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12</a:t>
            </a:fld>
            <a:endParaRPr lang="en-US" dirty="0"/>
          </a:p>
        </p:txBody>
      </p:sp>
    </p:spTree>
    <p:extLst>
      <p:ext uri="{BB962C8B-B14F-4D97-AF65-F5344CB8AC3E}">
        <p14:creationId xmlns:p14="http://schemas.microsoft.com/office/powerpoint/2010/main" val="170213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knuckle-saving Westcott Wrench</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13</a:t>
            </a:fld>
            <a:endParaRPr lang="en-US" dirty="0"/>
          </a:p>
        </p:txBody>
      </p:sp>
    </p:spTree>
    <p:extLst>
      <p:ext uri="{BB962C8B-B14F-4D97-AF65-F5344CB8AC3E}">
        <p14:creationId xmlns:p14="http://schemas.microsoft.com/office/powerpoint/2010/main" val="304221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John McMahon Westcott’s agricultural innovations such as the Hoosier Drill</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14</a:t>
            </a:fld>
            <a:endParaRPr lang="en-US" dirty="0"/>
          </a:p>
        </p:txBody>
      </p:sp>
    </p:spTree>
    <p:extLst>
      <p:ext uri="{BB962C8B-B14F-4D97-AF65-F5344CB8AC3E}">
        <p14:creationId xmlns:p14="http://schemas.microsoft.com/office/powerpoint/2010/main" val="3667216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Westcott Touring Car, heralded in a 1915 ad as “The last car you’ll ever need.”</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15</a:t>
            </a:fld>
            <a:endParaRPr lang="en-US" dirty="0"/>
          </a:p>
        </p:txBody>
      </p:sp>
    </p:spTree>
    <p:extLst>
      <p:ext uri="{BB962C8B-B14F-4D97-AF65-F5344CB8AC3E}">
        <p14:creationId xmlns:p14="http://schemas.microsoft.com/office/powerpoint/2010/main" val="3588686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recently I have become distracted by the work of three little-known teenagers, whose handiwork endures as a testimony to their skill, literacy and faith. They are three samplers in the Westcott Collection at the Warwick Historical Society, the first of which was stitched by Sara Crawford Cook in 1808.</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16</a:t>
            </a:fld>
            <a:endParaRPr lang="en-US" dirty="0"/>
          </a:p>
        </p:txBody>
      </p:sp>
    </p:spTree>
    <p:extLst>
      <p:ext uri="{BB962C8B-B14F-4D97-AF65-F5344CB8AC3E}">
        <p14:creationId xmlns:p14="http://schemas.microsoft.com/office/powerpoint/2010/main" val="1221441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sampler is an embroidery meant for display, usually made by stitching a series of X’s to form letters and numbers and then moving on to more freehand needlework for decoration.</a:t>
            </a:r>
          </a:p>
          <a:p>
            <a:r>
              <a:rPr lang="en-US" dirty="0"/>
              <a:t>The earliest known American sampler was made by </a:t>
            </a:r>
            <a:r>
              <a:rPr lang="en-US" b="1" dirty="0">
                <a:solidFill>
                  <a:srgbClr val="FF0000"/>
                </a:solidFill>
              </a:rPr>
              <a:t>Loara Standish of the Plymouth Colony about 1645.</a:t>
            </a:r>
            <a:r>
              <a:rPr lang="en-US" dirty="0"/>
              <a:t> The sampler was an educational tool in the 18th and 19th centuries and stitching one was something of a standardized test for a young girl, a demonstration of her mastery of letters, numbers and needlework, all skills helpful in running a household.</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17</a:t>
            </a:fld>
            <a:endParaRPr lang="en-US" dirty="0"/>
          </a:p>
        </p:txBody>
      </p:sp>
    </p:spTree>
    <p:extLst>
      <p:ext uri="{BB962C8B-B14F-4D97-AF65-F5344CB8AC3E}">
        <p14:creationId xmlns:p14="http://schemas.microsoft.com/office/powerpoint/2010/main" val="64454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Cook follows a very common layout of three horizontal areas, or bands. In the first band she renders capital letters in block type, followed by numerals, punctuation marks and lower-case letters. The work is left to right, top to bottom, very steady and precise, and complete. She even hits the control key to stitch condensed versions of the capital A, M and N.</a:t>
            </a:r>
          </a:p>
          <a:p>
            <a:r>
              <a:rPr lang="en-US" dirty="0"/>
              <a:t>In the bottom band, Sarah renders her letters in cursive and fills the space at the end of the last row with a sawtooth design. Well, the judges gave her 9’s and 10’s for execution, maybe less for degree of difficulty and expression.</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18</a:t>
            </a:fld>
            <a:endParaRPr lang="en-US" dirty="0"/>
          </a:p>
        </p:txBody>
      </p:sp>
    </p:spTree>
    <p:extLst>
      <p:ext uri="{BB962C8B-B14F-4D97-AF65-F5344CB8AC3E}">
        <p14:creationId xmlns:p14="http://schemas.microsoft.com/office/powerpoint/2010/main" val="36095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not be too harsh. The faded middle band reads:</a:t>
            </a:r>
          </a:p>
          <a:p>
            <a:endParaRPr lang="en-US" dirty="0"/>
          </a:p>
          <a:p>
            <a:r>
              <a:rPr lang="en-US" sz="2500" b="1" dirty="0">
                <a:solidFill>
                  <a:srgbClr val="FF0000"/>
                </a:solidFill>
              </a:rPr>
              <a:t>“Sarah C. Cook was born 30 January 1796 and made this May 6, 1808.”</a:t>
            </a:r>
          </a:p>
          <a:p>
            <a:endParaRPr lang="en-US" dirty="0"/>
          </a:p>
          <a:p>
            <a:r>
              <a:rPr lang="en-US" dirty="0"/>
              <a:t>Amazing work for a twelve-year-old.</a:t>
            </a:r>
          </a:p>
          <a:p>
            <a:endParaRPr lang="en-US" dirty="0"/>
          </a:p>
          <a:p>
            <a:r>
              <a:rPr lang="en-US" dirty="0"/>
              <a:t>So, what do we know about Sarah?</a:t>
            </a:r>
          </a:p>
        </p:txBody>
      </p:sp>
      <p:sp>
        <p:nvSpPr>
          <p:cNvPr id="4" name="Slide Number Placeholder 3"/>
          <p:cNvSpPr>
            <a:spLocks noGrp="1"/>
          </p:cNvSpPr>
          <p:nvPr>
            <p:ph type="sldNum" sz="quarter" idx="5"/>
          </p:nvPr>
        </p:nvSpPr>
        <p:spPr/>
        <p:txBody>
          <a:bodyPr/>
          <a:lstStyle/>
          <a:p>
            <a:fld id="{46DD2CD8-39D2-4B57-9E36-ACC61963F706}" type="slidenum">
              <a:rPr lang="en-US" smtClean="0"/>
              <a:t>19</a:t>
            </a:fld>
            <a:endParaRPr lang="en-US" dirty="0"/>
          </a:p>
        </p:txBody>
      </p:sp>
    </p:spTree>
    <p:extLst>
      <p:ext uri="{BB962C8B-B14F-4D97-AF65-F5344CB8AC3E}">
        <p14:creationId xmlns:p14="http://schemas.microsoft.com/office/powerpoint/2010/main" val="39738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David Smith and I am the historian for the Society of Stukely Westcott Descendants of America.</a:t>
            </a:r>
          </a:p>
          <a:p>
            <a:endParaRPr lang="en-US" dirty="0"/>
          </a:p>
          <a:p>
            <a:r>
              <a:rPr lang="en-US" dirty="0"/>
              <a:t>No, there is not a typo in my middle name. In the Smith clan, the center T was lost three generations ago.</a:t>
            </a:r>
          </a:p>
          <a:p>
            <a:endParaRPr lang="en-US" dirty="0"/>
          </a:p>
          <a:p>
            <a:r>
              <a:rPr lang="en-US" dirty="0"/>
              <a:t>Now a few things about my seven-times great grandfather and the society named after him.</a:t>
            </a:r>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a:t>
            </a:fld>
            <a:endParaRPr lang="en-US" dirty="0"/>
          </a:p>
        </p:txBody>
      </p:sp>
    </p:spTree>
    <p:extLst>
      <p:ext uri="{BB962C8B-B14F-4D97-AF65-F5344CB8AC3E}">
        <p14:creationId xmlns:p14="http://schemas.microsoft.com/office/powerpoint/2010/main" val="237509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the daughter of Joseph Bernon Cook and Abagail Allen. Joseph Cook was a sea captain who was captured by the British Navy during the war of 1812. But after the hostilities, he continued as a ship’s master and did quite well for himself.</a:t>
            </a:r>
          </a:p>
          <a:p>
            <a:r>
              <a:rPr lang="en-US" dirty="0"/>
              <a:t>Sarah was also the great-great-granddaughter of Gabriel Bernon, a well-to-do merchant and an ardent Huguenot who fled France in 1686 and supported Huguenot settlements in Massachusetts and Rhode Island, but who was also responsible for establishing the first three Episcopal Churches in Rhode Island. We will return later to find out what became of Sarah.</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20</a:t>
            </a:fld>
            <a:endParaRPr lang="en-US" dirty="0"/>
          </a:p>
        </p:txBody>
      </p:sp>
    </p:spTree>
    <p:extLst>
      <p:ext uri="{BB962C8B-B14F-4D97-AF65-F5344CB8AC3E}">
        <p14:creationId xmlns:p14="http://schemas.microsoft.com/office/powerpoint/2010/main" val="3992090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we will look at the work of her 13-year old cousin, Sarah Crawford Rice. </a:t>
            </a:r>
            <a:r>
              <a:rPr lang="en-US" dirty="0">
                <a:solidFill>
                  <a:srgbClr val="FF0000"/>
                </a:solidFill>
              </a:rPr>
              <a:t>“Register,” wrought by Sarah C Rice in her 14 year</a:t>
            </a:r>
            <a:r>
              <a:rPr lang="en-US" dirty="0"/>
              <a:t> documents the marriage of her parents, Anthony Rice and Martha Cook (sister of Joseph Bernon Cook), and the births of their five children.  The family history is rendered in cursive lettering of different sizes within a simple arch. The work is not as tight as cousin Sarah’s, but it’s filled with names and dates, and -- for a genealogist -- what’s not to love about Register. </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21</a:t>
            </a:fld>
            <a:endParaRPr lang="en-US" dirty="0"/>
          </a:p>
        </p:txBody>
      </p:sp>
    </p:spTree>
    <p:extLst>
      <p:ext uri="{BB962C8B-B14F-4D97-AF65-F5344CB8AC3E}">
        <p14:creationId xmlns:p14="http://schemas.microsoft.com/office/powerpoint/2010/main" val="277069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Sarah’s father Anthony Rice was a Revolutionary War soldier who served at Bunker Hill and in the Battle of Rhode Island. Anthony was the three-times great-grandson of Randall Holden, one of those original Warwick Received Purchasers who divvied up the northern half of Kent County.</a:t>
            </a:r>
          </a:p>
          <a:p>
            <a:endParaRPr lang="en-US" dirty="0"/>
          </a:p>
          <a:p>
            <a:r>
              <a:rPr lang="en-US" dirty="0"/>
              <a:t>His father was Holden Rice, another sea captain, but one not as fortunate as Joseph Cook. Holden was lost at sea in 1766. </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22</a:t>
            </a:fld>
            <a:endParaRPr lang="en-US" dirty="0"/>
          </a:p>
        </p:txBody>
      </p:sp>
    </p:spTree>
    <p:extLst>
      <p:ext uri="{BB962C8B-B14F-4D97-AF65-F5344CB8AC3E}">
        <p14:creationId xmlns:p14="http://schemas.microsoft.com/office/powerpoint/2010/main" val="466107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Anthony’s feet were firmly on dry land in one of Randall Holden’s parcels.</a:t>
            </a:r>
          </a:p>
          <a:p>
            <a:r>
              <a:rPr lang="en-US" dirty="0"/>
              <a:t>The map shows the Wecochaconet Farms, 2,100 acres between the Pawtuxet River to the north and Centerville Road to the south divided in five farms:</a:t>
            </a:r>
          </a:p>
          <a:p>
            <a:r>
              <a:rPr lang="en-US" dirty="0"/>
              <a:t>1 went to Samuel Gorton</a:t>
            </a:r>
          </a:p>
          <a:p>
            <a:r>
              <a:rPr lang="en-US" dirty="0"/>
              <a:t>2 to John Potter</a:t>
            </a:r>
          </a:p>
          <a:p>
            <a:r>
              <a:rPr lang="en-US" dirty="0"/>
              <a:t>3 to John Smith (not my John Smith)</a:t>
            </a:r>
          </a:p>
          <a:p>
            <a:r>
              <a:rPr lang="en-US" dirty="0"/>
              <a:t>4 to Stukely Westcott.</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23</a:t>
            </a:fld>
            <a:endParaRPr lang="en-US" dirty="0"/>
          </a:p>
        </p:txBody>
      </p:sp>
    </p:spTree>
    <p:extLst>
      <p:ext uri="{BB962C8B-B14F-4D97-AF65-F5344CB8AC3E}">
        <p14:creationId xmlns:p14="http://schemas.microsoft.com/office/powerpoint/2010/main" val="196469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Randall Holden received </a:t>
            </a:r>
            <a:r>
              <a:rPr lang="en-US" dirty="0">
                <a:solidFill>
                  <a:srgbClr val="FF0000"/>
                </a:solidFill>
              </a:rPr>
              <a:t>Number 5</a:t>
            </a:r>
            <a:r>
              <a:rPr lang="en-US" dirty="0"/>
              <a:t>, 420 acres along the river, an area that now contains parts of the CCRI campus, the Rhode Island Mall and the </a:t>
            </a:r>
            <a:r>
              <a:rPr lang="en-US" dirty="0" err="1"/>
              <a:t>Clicquot</a:t>
            </a:r>
            <a:r>
              <a:rPr lang="en-US" dirty="0"/>
              <a:t> Club bottling plant in East Natick. </a:t>
            </a:r>
          </a:p>
          <a:p>
            <a:endParaRPr lang="en-US" dirty="0"/>
          </a:p>
          <a:p>
            <a:r>
              <a:rPr lang="en-US" dirty="0"/>
              <a:t>Anthony Rice had a farm in the southwest corner of his 3-times great father’s Farm Number 5. In 1789 Anthony built a post and beam, center-chimney Cape, with five rooms downstairs and two rooms upstairs. The house faced south toward Compton about a mile away along a bridle path. </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24</a:t>
            </a:fld>
            <a:endParaRPr lang="en-US" dirty="0"/>
          </a:p>
        </p:txBody>
      </p:sp>
    </p:spTree>
    <p:extLst>
      <p:ext uri="{BB962C8B-B14F-4D97-AF65-F5344CB8AC3E}">
        <p14:creationId xmlns:p14="http://schemas.microsoft.com/office/powerpoint/2010/main" val="265294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lot going on during the time Sarah Rice was stitching her sampler. Samuel Slater and Moses Brown’s success in Pawtucket with industrial espionage and manufacturing technology caught on quickly with folks in the Pawtuxet River Valley, and mills and mill villages sprang up throughout the valley. But while the power of water drove down the cost of manufacturing, getting raw materials and shipping finished goods were cumbersome and costly.</a:t>
            </a:r>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25</a:t>
            </a:fld>
            <a:endParaRPr lang="en-US" dirty="0"/>
          </a:p>
        </p:txBody>
      </p:sp>
    </p:spTree>
    <p:extLst>
      <p:ext uri="{BB962C8B-B14F-4D97-AF65-F5344CB8AC3E}">
        <p14:creationId xmlns:p14="http://schemas.microsoft.com/office/powerpoint/2010/main" val="2622703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solution was toll roads such as the New London Turnpike in 1817 (the year Anthony died), which ran right behind the Rice home, where it would connect to mills to the west via Providence Street and to Apponaug via Toll Gate Road. </a:t>
            </a:r>
          </a:p>
        </p:txBody>
      </p:sp>
      <p:sp>
        <p:nvSpPr>
          <p:cNvPr id="4" name="Slide Number Placeholder 3"/>
          <p:cNvSpPr>
            <a:spLocks noGrp="1"/>
          </p:cNvSpPr>
          <p:nvPr>
            <p:ph type="sldNum" sz="quarter" idx="5"/>
          </p:nvPr>
        </p:nvSpPr>
        <p:spPr/>
        <p:txBody>
          <a:bodyPr/>
          <a:lstStyle/>
          <a:p>
            <a:fld id="{46DD2CD8-39D2-4B57-9E36-ACC61963F706}" type="slidenum">
              <a:rPr lang="en-US" smtClean="0"/>
              <a:t>26</a:t>
            </a:fld>
            <a:endParaRPr lang="en-US" dirty="0"/>
          </a:p>
        </p:txBody>
      </p:sp>
    </p:spTree>
    <p:extLst>
      <p:ext uri="{BB962C8B-B14F-4D97-AF65-F5344CB8AC3E}">
        <p14:creationId xmlns:p14="http://schemas.microsoft.com/office/powerpoint/2010/main" val="135625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side of the house became the front along the new road.</a:t>
            </a:r>
          </a:p>
          <a:p>
            <a:endParaRPr lang="en-US" dirty="0"/>
          </a:p>
          <a:p>
            <a:r>
              <a:rPr lang="en-US" dirty="0"/>
              <a:t>A 2-room toll house and a gate to be re-attached were moved from Centerville and placed across the new road from the Rice home. And family members were charged with turning the pike, that is, opening the gate, once they had collected the authorized fee.</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27</a:t>
            </a:fld>
            <a:endParaRPr lang="en-US" dirty="0"/>
          </a:p>
        </p:txBody>
      </p:sp>
    </p:spTree>
    <p:extLst>
      <p:ext uri="{BB962C8B-B14F-4D97-AF65-F5344CB8AC3E}">
        <p14:creationId xmlns:p14="http://schemas.microsoft.com/office/powerpoint/2010/main" val="79332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she was 19, Sarah Rice married Major John Westcott, member of the Kentish Guard, and a harness maker and cobbler. He was the son of General Thomas Westcott and the three-times great grandson of Stukely.</a:t>
            </a:r>
          </a:p>
          <a:p>
            <a:r>
              <a:rPr lang="en-US" dirty="0"/>
              <a:t> </a:t>
            </a:r>
          </a:p>
          <a:p>
            <a:r>
              <a:rPr lang="en-US" dirty="0"/>
              <a:t>Their marriage and the births of their four children are recorded in John Westcott’s bible, pages of which are part of the display.</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28</a:t>
            </a:fld>
            <a:endParaRPr lang="en-US" dirty="0"/>
          </a:p>
        </p:txBody>
      </p:sp>
    </p:spTree>
    <p:extLst>
      <p:ext uri="{BB962C8B-B14F-4D97-AF65-F5344CB8AC3E}">
        <p14:creationId xmlns:p14="http://schemas.microsoft.com/office/powerpoint/2010/main" val="4191997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200150"/>
            <a:ext cx="3125787" cy="1758950"/>
          </a:xfrm>
        </p:spPr>
      </p:sp>
      <p:sp>
        <p:nvSpPr>
          <p:cNvPr id="3" name="Notes Placeholder 2"/>
          <p:cNvSpPr>
            <a:spLocks noGrp="1"/>
          </p:cNvSpPr>
          <p:nvPr>
            <p:ph type="body" idx="1"/>
          </p:nvPr>
        </p:nvSpPr>
        <p:spPr>
          <a:xfrm>
            <a:off x="731521" y="3117062"/>
            <a:ext cx="5852160" cy="6002412"/>
          </a:xfrm>
        </p:spPr>
        <p:txBody>
          <a:bodyPr/>
          <a:lstStyle/>
          <a:p>
            <a:r>
              <a:rPr lang="en-US" dirty="0"/>
              <a:t>Sarah died on </a:t>
            </a:r>
            <a:r>
              <a:rPr lang="en-US" b="1" dirty="0">
                <a:solidFill>
                  <a:srgbClr val="FF0000"/>
                </a:solidFill>
              </a:rPr>
              <a:t>April 18, 1822</a:t>
            </a:r>
            <a:r>
              <a:rPr lang="en-US" dirty="0"/>
              <a:t>.</a:t>
            </a:r>
          </a:p>
          <a:p>
            <a:endParaRPr lang="en-US" dirty="0"/>
          </a:p>
          <a:p>
            <a:r>
              <a:rPr lang="en-US" dirty="0"/>
              <a:t>On </a:t>
            </a:r>
            <a:r>
              <a:rPr lang="en-US" b="1" dirty="0">
                <a:solidFill>
                  <a:srgbClr val="FF0000"/>
                </a:solidFill>
              </a:rPr>
              <a:t>January 20, 1825</a:t>
            </a:r>
            <a:r>
              <a:rPr lang="en-US" dirty="0"/>
              <a:t>, John married Sarah’s younger sister Elizabeth Holden Rice. John and his four children moved in with Elizabeth in the Rice family home across from the toll house. John set up shop in one of the two rooms of the toll house. The house Anthony Rice built would soon become known as the Westcott House.</a:t>
            </a:r>
          </a:p>
          <a:p>
            <a:endParaRPr lang="en-US" dirty="0"/>
          </a:p>
          <a:p>
            <a:r>
              <a:rPr lang="en-US" dirty="0"/>
              <a:t>In addition to making shoes and collecting tolls, the Major and Elizabeth Holden Rice were populating Rhode Island. The fourth of their 12 children was </a:t>
            </a:r>
            <a:r>
              <a:rPr lang="en-US" dirty="0">
                <a:solidFill>
                  <a:srgbClr val="FF0000"/>
                </a:solidFill>
              </a:rPr>
              <a:t>Martha Westcott</a:t>
            </a:r>
            <a:r>
              <a:rPr lang="en-US" dirty="0"/>
              <a:t>, the maker of the third sampler in the collection.</a:t>
            </a:r>
          </a:p>
          <a:p>
            <a:endParaRPr lang="en-US" dirty="0"/>
          </a:p>
          <a:p>
            <a:r>
              <a:rPr lang="en-US" dirty="0"/>
              <a:t>We don’t know whether Martha ever collected tolls as the development of the Stonington Railroad made the turnpike obsolete by the late 1830s. </a:t>
            </a:r>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29</a:t>
            </a:fld>
            <a:endParaRPr lang="en-US" dirty="0"/>
          </a:p>
        </p:txBody>
      </p:sp>
    </p:spTree>
    <p:extLst>
      <p:ext uri="{BB962C8B-B14F-4D97-AF65-F5344CB8AC3E}">
        <p14:creationId xmlns:p14="http://schemas.microsoft.com/office/powerpoint/2010/main" val="149818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Stukely Westcott was born in Somersetshire, England in </a:t>
            </a:r>
            <a:r>
              <a:rPr lang="en-US" sz="3300" b="1" dirty="0">
                <a:solidFill>
                  <a:srgbClr val="FF0000"/>
                </a:solidFill>
              </a:rPr>
              <a:t>1592</a:t>
            </a:r>
            <a:r>
              <a:rPr lang="en-US" dirty="0"/>
              <a:t>.</a:t>
            </a:r>
          </a:p>
          <a:p>
            <a:r>
              <a:rPr lang="en-US" dirty="0"/>
              <a:t>On October 5, 1619, he got lucky and married Juliana Marchant at St. John the Baptist Church in Yeovil, Somerset, England.</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a:t>
            </a:fld>
            <a:endParaRPr lang="en-US" dirty="0"/>
          </a:p>
        </p:txBody>
      </p:sp>
    </p:spTree>
    <p:extLst>
      <p:ext uri="{BB962C8B-B14F-4D97-AF65-F5344CB8AC3E}">
        <p14:creationId xmlns:p14="http://schemas.microsoft.com/office/powerpoint/2010/main" val="3079214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200150"/>
            <a:ext cx="3616325" cy="2033588"/>
          </a:xfrm>
        </p:spPr>
      </p:sp>
      <p:sp>
        <p:nvSpPr>
          <p:cNvPr id="3" name="Notes Placeholder 2"/>
          <p:cNvSpPr>
            <a:spLocks noGrp="1"/>
          </p:cNvSpPr>
          <p:nvPr>
            <p:ph type="body" idx="1"/>
          </p:nvPr>
        </p:nvSpPr>
        <p:spPr>
          <a:xfrm>
            <a:off x="731521" y="3531565"/>
            <a:ext cx="5770818" cy="5083464"/>
          </a:xfrm>
        </p:spPr>
        <p:txBody>
          <a:bodyPr/>
          <a:lstStyle/>
          <a:p>
            <a:r>
              <a:rPr lang="en-US" dirty="0"/>
              <a:t>Martha Westcott was 11 years old when she stitched a multi-colored three-band sampler with alphabet and numerals in the top band, a four-stanza hymn based on 1 Corinthians in the center and floral decorations surrounding her signature in the bottom band. It reads “Wrought by Martha Westcott Oct 8 1841.”</a:t>
            </a:r>
          </a:p>
          <a:p>
            <a:endParaRPr lang="en-US" dirty="0"/>
          </a:p>
          <a:p>
            <a:r>
              <a:rPr lang="en-US" dirty="0"/>
              <a:t>Martha’s is the largest (18 in. by 19 in.) and the most complex of the three.</a:t>
            </a:r>
          </a:p>
          <a:p>
            <a:r>
              <a:rPr lang="en-US" dirty="0"/>
              <a:t>The composition is enclosed in a pulled thread border.</a:t>
            </a:r>
          </a:p>
          <a:p>
            <a:endParaRPr lang="en-US" dirty="0"/>
          </a:p>
          <a:p>
            <a:r>
              <a:rPr lang="en-US" dirty="0"/>
              <a:t>The first and fourth stanzas are faded, but the hymn is still </a:t>
            </a:r>
            <a:r>
              <a:rPr lang="en-US" dirty="0" err="1"/>
              <a:t>dechiperable</a:t>
            </a:r>
            <a:r>
              <a:rPr lang="en-US" dirty="0"/>
              <a:t>:</a:t>
            </a:r>
          </a:p>
          <a:p>
            <a:r>
              <a:rPr lang="en-US" dirty="0">
                <a:solidFill>
                  <a:srgbClr val="FF0000"/>
                </a:solidFill>
              </a:rPr>
              <a:t>High on a throne of amazing hegt {sic}</a:t>
            </a:r>
            <a:br>
              <a:rPr lang="en-US" dirty="0">
                <a:solidFill>
                  <a:srgbClr val="FF0000"/>
                </a:solidFill>
              </a:rPr>
            </a:br>
            <a:r>
              <a:rPr lang="en-US" dirty="0">
                <a:solidFill>
                  <a:srgbClr val="FF0000"/>
                </a:solidFill>
              </a:rPr>
              <a:t>God sat exalted high</a:t>
            </a:r>
            <a:br>
              <a:rPr lang="en-US" dirty="0">
                <a:solidFill>
                  <a:srgbClr val="FF0000"/>
                </a:solidFill>
              </a:rPr>
            </a:br>
            <a:r>
              <a:rPr lang="en-US" dirty="0">
                <a:solidFill>
                  <a:srgbClr val="FF0000"/>
                </a:solidFill>
              </a:rPr>
              <a:t>And great the Lord at his right hand</a:t>
            </a:r>
            <a:br>
              <a:rPr lang="en-US" dirty="0">
                <a:solidFill>
                  <a:srgbClr val="FF0000"/>
                </a:solidFill>
              </a:rPr>
            </a:br>
            <a:r>
              <a:rPr lang="en-US" dirty="0">
                <a:solidFill>
                  <a:srgbClr val="FF0000"/>
                </a:solidFill>
              </a:rPr>
              <a:t>With all his majesty</a:t>
            </a:r>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30</a:t>
            </a:fld>
            <a:endParaRPr lang="en-US" dirty="0"/>
          </a:p>
        </p:txBody>
      </p:sp>
    </p:spTree>
    <p:extLst>
      <p:ext uri="{BB962C8B-B14F-4D97-AF65-F5344CB8AC3E}">
        <p14:creationId xmlns:p14="http://schemas.microsoft.com/office/powerpoint/2010/main" val="2459076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7238" y="1200150"/>
            <a:ext cx="3125787" cy="1758950"/>
          </a:xfrm>
        </p:spPr>
      </p:sp>
      <p:sp>
        <p:nvSpPr>
          <p:cNvPr id="3" name="Notes Placeholder 2"/>
          <p:cNvSpPr>
            <a:spLocks noGrp="1"/>
          </p:cNvSpPr>
          <p:nvPr>
            <p:ph type="body" idx="1"/>
          </p:nvPr>
        </p:nvSpPr>
        <p:spPr>
          <a:xfrm>
            <a:off x="731520" y="3041877"/>
            <a:ext cx="5941037" cy="4944168"/>
          </a:xfrm>
        </p:spPr>
        <p:txBody>
          <a:bodyPr/>
          <a:lstStyle/>
          <a:p>
            <a:r>
              <a:rPr lang="en-US" dirty="0"/>
              <a:t>No eye hath seen nor ear hath heard</a:t>
            </a:r>
          </a:p>
          <a:p>
            <a:r>
              <a:rPr lang="en-US" dirty="0"/>
              <a:t>The Glory of the Place</a:t>
            </a:r>
            <a:br>
              <a:rPr lang="en-US" dirty="0"/>
            </a:br>
            <a:r>
              <a:rPr lang="en-US" dirty="0"/>
              <a:t>But myriads with their glorious train</a:t>
            </a:r>
            <a:br>
              <a:rPr lang="en-US" dirty="0"/>
            </a:br>
            <a:r>
              <a:rPr lang="en-US" dirty="0"/>
              <a:t>Can bow before thy face</a:t>
            </a:r>
          </a:p>
          <a:p>
            <a:r>
              <a:rPr lang="en-US" dirty="0">
                <a:solidFill>
                  <a:srgbClr val="FF0000"/>
                </a:solidFill>
              </a:rPr>
              <a:t>Shall I appear among that train</a:t>
            </a:r>
            <a:br>
              <a:rPr lang="en-US" dirty="0">
                <a:solidFill>
                  <a:srgbClr val="FF0000"/>
                </a:solidFill>
              </a:rPr>
            </a:br>
            <a:r>
              <a:rPr lang="en-US" dirty="0">
                <a:solidFill>
                  <a:srgbClr val="FF0000"/>
                </a:solidFill>
              </a:rPr>
              <a:t>To worship God above</a:t>
            </a:r>
            <a:br>
              <a:rPr lang="en-US" dirty="0">
                <a:solidFill>
                  <a:srgbClr val="FF0000"/>
                </a:solidFill>
              </a:rPr>
            </a:br>
            <a:r>
              <a:rPr lang="en-US" dirty="0">
                <a:solidFill>
                  <a:srgbClr val="FF0000"/>
                </a:solidFill>
              </a:rPr>
              <a:t>And shall I see my god &amp; Christ</a:t>
            </a:r>
            <a:br>
              <a:rPr lang="en-US" dirty="0">
                <a:solidFill>
                  <a:srgbClr val="FF0000"/>
                </a:solidFill>
              </a:rPr>
            </a:br>
            <a:r>
              <a:rPr lang="en-US" dirty="0">
                <a:solidFill>
                  <a:srgbClr val="FF0000"/>
                </a:solidFill>
              </a:rPr>
              <a:t>Whom angels now do love</a:t>
            </a:r>
          </a:p>
          <a:p>
            <a:r>
              <a:rPr lang="en-US" dirty="0"/>
              <a:t>God grant his power to fit my soul</a:t>
            </a:r>
            <a:br>
              <a:rPr lang="en-US" dirty="0"/>
            </a:br>
            <a:r>
              <a:rPr lang="en-US" dirty="0"/>
              <a:t>To be amongst them here</a:t>
            </a:r>
            <a:br>
              <a:rPr lang="en-US" dirty="0"/>
            </a:br>
            <a:r>
              <a:rPr lang="en-US" dirty="0"/>
              <a:t>To see my savior and my God</a:t>
            </a:r>
            <a:br>
              <a:rPr lang="en-US" dirty="0"/>
            </a:br>
            <a:r>
              <a:rPr lang="en-US" dirty="0"/>
              <a:t>And in his blessing share </a:t>
            </a:r>
          </a:p>
          <a:p>
            <a:endParaRPr lang="en-US" dirty="0"/>
          </a:p>
          <a:p>
            <a:r>
              <a:rPr lang="en-US" dirty="0"/>
              <a:t>I don’t know the source of the four stanzas. Perhaps it is a published hymn. But until someone opens the hymnal, I will continue to believe that Martha wrote the poem she stitched.</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31</a:t>
            </a:fld>
            <a:endParaRPr lang="en-US" dirty="0"/>
          </a:p>
        </p:txBody>
      </p:sp>
    </p:spTree>
    <p:extLst>
      <p:ext uri="{BB962C8B-B14F-4D97-AF65-F5344CB8AC3E}">
        <p14:creationId xmlns:p14="http://schemas.microsoft.com/office/powerpoint/2010/main" val="3210834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1200150"/>
            <a:ext cx="4244975" cy="2387600"/>
          </a:xfrm>
        </p:spPr>
      </p:sp>
      <p:sp>
        <p:nvSpPr>
          <p:cNvPr id="3" name="Notes Placeholder 2"/>
          <p:cNvSpPr>
            <a:spLocks noGrp="1"/>
          </p:cNvSpPr>
          <p:nvPr>
            <p:ph type="body" idx="1"/>
          </p:nvPr>
        </p:nvSpPr>
        <p:spPr>
          <a:xfrm>
            <a:off x="731520" y="3777668"/>
            <a:ext cx="5858996" cy="5150550"/>
          </a:xfrm>
        </p:spPr>
        <p:txBody>
          <a:bodyPr/>
          <a:lstStyle/>
          <a:p>
            <a:r>
              <a:rPr lang="en-US" dirty="0"/>
              <a:t>Major John Westcott died in 1844 and was buried in the General Thomas Westcott Lot (WK 125), on a hill just to west of the Westcott-Rice home.</a:t>
            </a:r>
          </a:p>
          <a:p>
            <a:r>
              <a:rPr lang="en-US" dirty="0"/>
              <a:t>In the 1850 Federal Census, widow Elizabeth is listed as the head of household along with 10 Wescott children. Twenty-year-old Martha’s occupation is, not surprisingly, “dressmaker.”</a:t>
            </a:r>
          </a:p>
          <a:p>
            <a:r>
              <a:rPr lang="en-US" dirty="0"/>
              <a:t>This is a picture of Elizabeth, mother of 12, stepmother of four. In his will, Captain Joseph Bernon Cook named Elizabeth the guardian of his daughter Sarah Cook, the maker of the first sampler. Elizabeth was tasked “to use her best endeavors to see that my daughter is well and comfortably maintained during her life.”</a:t>
            </a:r>
          </a:p>
          <a:p>
            <a:r>
              <a:rPr lang="en-US" dirty="0"/>
              <a:t>In 1877 Elizabeth left the brood behind and was buried in the General Thomas Westcott Lot along with the Major and her sister.</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32</a:t>
            </a:fld>
            <a:endParaRPr lang="en-US" dirty="0"/>
          </a:p>
        </p:txBody>
      </p:sp>
    </p:spTree>
    <p:extLst>
      <p:ext uri="{BB962C8B-B14F-4D97-AF65-F5344CB8AC3E}">
        <p14:creationId xmlns:p14="http://schemas.microsoft.com/office/powerpoint/2010/main" val="176512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federal and state censuses in the second half of the century Sarah Crawford Cook is a boarder in Westcott home and is recorded as </a:t>
            </a:r>
            <a:r>
              <a:rPr lang="en-US" dirty="0">
                <a:solidFill>
                  <a:srgbClr val="FF0000"/>
                </a:solidFill>
              </a:rPr>
              <a:t>“insane.”</a:t>
            </a:r>
          </a:p>
          <a:p>
            <a:endParaRPr lang="en-US" dirty="0"/>
          </a:p>
          <a:p>
            <a:r>
              <a:rPr lang="en-US" dirty="0"/>
              <a:t>The family story is that Sarah lived in isolation on the second floor of the Westcott house for most of her 70 years after being “scorned by a lover.” She died in 1882.</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33</a:t>
            </a:fld>
            <a:endParaRPr lang="en-US" dirty="0"/>
          </a:p>
        </p:txBody>
      </p:sp>
    </p:spTree>
    <p:extLst>
      <p:ext uri="{BB962C8B-B14F-4D97-AF65-F5344CB8AC3E}">
        <p14:creationId xmlns:p14="http://schemas.microsoft.com/office/powerpoint/2010/main" val="2150134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1880 federal census six of the Westcott sisters are living in the home with the reclusive Aunt Sarah. The oldest sister, Susan, is the head of household, Martha is a seamstress and a younger sister Theresa is a teacher.  No occupation is noted for the other sisters, but the family was known locally for rug making and other domestic crafts.</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34</a:t>
            </a:fld>
            <a:endParaRPr lang="en-US" dirty="0"/>
          </a:p>
        </p:txBody>
      </p:sp>
    </p:spTree>
    <p:extLst>
      <p:ext uri="{BB962C8B-B14F-4D97-AF65-F5344CB8AC3E}">
        <p14:creationId xmlns:p14="http://schemas.microsoft.com/office/powerpoint/2010/main" val="3914013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1200150"/>
            <a:ext cx="3416300" cy="1920875"/>
          </a:xfrm>
        </p:spPr>
      </p:sp>
      <p:sp>
        <p:nvSpPr>
          <p:cNvPr id="3" name="Notes Placeholder 2"/>
          <p:cNvSpPr>
            <a:spLocks noGrp="1"/>
          </p:cNvSpPr>
          <p:nvPr>
            <p:ph type="body" idx="1"/>
          </p:nvPr>
        </p:nvSpPr>
        <p:spPr>
          <a:xfrm>
            <a:off x="731521" y="3242423"/>
            <a:ext cx="5852160" cy="5158628"/>
          </a:xfrm>
        </p:spPr>
        <p:txBody>
          <a:bodyPr/>
          <a:lstStyle/>
          <a:p>
            <a:r>
              <a:rPr lang="en-US" dirty="0"/>
              <a:t>Martha died on January 17, 1892. This is her headstone in the General Thomas Westcott Lott.</a:t>
            </a:r>
          </a:p>
          <a:p>
            <a:endParaRPr lang="en-US" dirty="0"/>
          </a:p>
          <a:p>
            <a:r>
              <a:rPr lang="en-US" dirty="0"/>
              <a:t>Cousins Sarah Cook and Sarah Rice and their niece Martha Westcott each made an enduring mark early in life by stitching a sampler. Sarah Rice died early, Sarah Cook died mad, and Martha Wescott lived a quiet life with promise of appearing in </a:t>
            </a:r>
            <a:r>
              <a:rPr lang="en-US" u="sng" dirty="0">
                <a:solidFill>
                  <a:srgbClr val="FF0000"/>
                </a:solidFill>
              </a:rPr>
              <a:t>that great train and seeing her God and savior. </a:t>
            </a:r>
            <a:r>
              <a:rPr lang="en-US" dirty="0"/>
              <a:t>All three remain in Westcott, R.I., buried in the General Thomas Westcott Lot on the hill behind the Westcott Rice House, along with many other Westcotts and Cooks, and perhaps General Thomas Westcott himself.</a:t>
            </a:r>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35</a:t>
            </a:fld>
            <a:endParaRPr lang="en-US" dirty="0"/>
          </a:p>
        </p:txBody>
      </p:sp>
    </p:spTree>
    <p:extLst>
      <p:ext uri="{BB962C8B-B14F-4D97-AF65-F5344CB8AC3E}">
        <p14:creationId xmlns:p14="http://schemas.microsoft.com/office/powerpoint/2010/main" val="3024333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3275" y="1147763"/>
            <a:ext cx="5761038" cy="3240087"/>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36</a:t>
            </a:fld>
            <a:endParaRPr lang="en-US" dirty="0"/>
          </a:p>
        </p:txBody>
      </p:sp>
      <p:sp>
        <p:nvSpPr>
          <p:cNvPr id="5" name="Rectangle 4">
            <a:extLst>
              <a:ext uri="{FF2B5EF4-FFF2-40B4-BE49-F238E27FC236}">
                <a16:creationId xmlns:a16="http://schemas.microsoft.com/office/drawing/2014/main" id="{A5F9C399-45D8-4145-8D70-40CC24C090A6}"/>
              </a:ext>
            </a:extLst>
          </p:cNvPr>
          <p:cNvSpPr/>
          <p:nvPr/>
        </p:nvSpPr>
        <p:spPr>
          <a:xfrm>
            <a:off x="731520" y="4912568"/>
            <a:ext cx="5684205" cy="1227526"/>
          </a:xfrm>
          <a:prstGeom prst="rect">
            <a:avLst/>
          </a:prstGeom>
        </p:spPr>
        <p:txBody>
          <a:bodyPr wrap="square" lIns="93790" tIns="46895" rIns="93790" bIns="46895">
            <a:spAutoFit/>
          </a:bodyPr>
          <a:lstStyle/>
          <a:p>
            <a:r>
              <a:rPr lang="en-US" dirty="0"/>
              <a:t>Please be sure to take a look at the three samplers and the other artifacts in the display.</a:t>
            </a:r>
          </a:p>
          <a:p>
            <a:endParaRPr lang="en-US" dirty="0"/>
          </a:p>
          <a:p>
            <a:r>
              <a:rPr lang="en-US" dirty="0"/>
              <a:t>And thank you much.</a:t>
            </a:r>
          </a:p>
        </p:txBody>
      </p:sp>
    </p:spTree>
    <p:extLst>
      <p:ext uri="{BB962C8B-B14F-4D97-AF65-F5344CB8AC3E}">
        <p14:creationId xmlns:p14="http://schemas.microsoft.com/office/powerpoint/2010/main" val="725891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D2CD8-39D2-4B57-9E36-ACC61963F706}" type="slidenum">
              <a:rPr lang="en-US" smtClean="0"/>
              <a:t>37</a:t>
            </a:fld>
            <a:endParaRPr lang="en-US" dirty="0"/>
          </a:p>
        </p:txBody>
      </p:sp>
    </p:spTree>
    <p:extLst>
      <p:ext uri="{BB962C8B-B14F-4D97-AF65-F5344CB8AC3E}">
        <p14:creationId xmlns:p14="http://schemas.microsoft.com/office/powerpoint/2010/main" val="427884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1200150"/>
            <a:ext cx="4114800" cy="2314575"/>
          </a:xfrm>
        </p:spPr>
      </p:sp>
      <p:sp>
        <p:nvSpPr>
          <p:cNvPr id="3" name="Notes Placeholder 2"/>
          <p:cNvSpPr>
            <a:spLocks noGrp="1"/>
          </p:cNvSpPr>
          <p:nvPr>
            <p:ph type="body" idx="1"/>
          </p:nvPr>
        </p:nvSpPr>
        <p:spPr>
          <a:xfrm>
            <a:off x="731520" y="3685459"/>
            <a:ext cx="5757982" cy="5008222"/>
          </a:xfrm>
        </p:spPr>
        <p:txBody>
          <a:bodyPr/>
          <a:lstStyle/>
          <a:p>
            <a:r>
              <a:rPr lang="en-US" dirty="0"/>
              <a:t>In 1635, Stukely and Juliana sailed for the New World from Dartmouth with their six children, the oldest of which as </a:t>
            </a:r>
            <a:r>
              <a:rPr lang="en-US" b="1" dirty="0">
                <a:solidFill>
                  <a:srgbClr val="FF0000"/>
                </a:solidFill>
              </a:rPr>
              <a:t>14-year old Damaris</a:t>
            </a:r>
            <a:r>
              <a:rPr lang="en-US" dirty="0"/>
              <a:t>.</a:t>
            </a:r>
          </a:p>
          <a:p>
            <a:r>
              <a:rPr lang="en-US" dirty="0"/>
              <a:t>Also, on board was William Arnold and family, including son Benedict who would marry Damaris in 1640. Nothing like a North Atlantic cruise to spark a romance (or arranged marriage).</a:t>
            </a:r>
          </a:p>
          <a:p>
            <a:r>
              <a:rPr lang="en-US" dirty="0"/>
              <a:t>Based on events over the next several years, we can presume that Stukely and Juliana left, among other reasons, to find religious freedom. We know that Stukely was both literate and religious. His bible is in the collection of the Rhode Island Historical Society.</a:t>
            </a:r>
          </a:p>
          <a:p>
            <a:r>
              <a:rPr lang="en-US" dirty="0"/>
              <a:t>The first stop for the Westcotts was Salem where Stukely’s sister Mary and her husband John Sweet were followers of Roger Williams. Stukely was a Freeman in Salem in 1636, with a town lot and a share of a meadow and march land. </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4</a:t>
            </a:fld>
            <a:endParaRPr lang="en-US" dirty="0"/>
          </a:p>
        </p:txBody>
      </p:sp>
    </p:spTree>
    <p:extLst>
      <p:ext uri="{BB962C8B-B14F-4D97-AF65-F5344CB8AC3E}">
        <p14:creationId xmlns:p14="http://schemas.microsoft.com/office/powerpoint/2010/main" val="220615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1638 Stukely joined Williams in Providence as one of the original 13 proprietors of the city. The map of the early settlers of Providence shows their five acre lots along the Towne Street (now North and South Main Street and the Highway (now Hope Street). The Westcotts are smack in the middle, property now covered by portions of the Providence County Courthouse, RISD and Brown.</a:t>
            </a:r>
          </a:p>
          <a:p>
            <a:endParaRPr lang="en-US" dirty="0"/>
          </a:p>
          <a:p>
            <a:r>
              <a:rPr lang="en-US" dirty="0"/>
              <a:t>Shortly after his arrival in Providence, Stukely was re-baptized by Rogers Williams, and thus was an original member of the First Baptist Church in America.</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5</a:t>
            </a:fld>
            <a:endParaRPr lang="en-US" dirty="0"/>
          </a:p>
        </p:txBody>
      </p:sp>
    </p:spTree>
    <p:extLst>
      <p:ext uri="{BB962C8B-B14F-4D97-AF65-F5344CB8AC3E}">
        <p14:creationId xmlns:p14="http://schemas.microsoft.com/office/powerpoint/2010/main" val="91972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1200150"/>
            <a:ext cx="2882900" cy="1622425"/>
          </a:xfrm>
        </p:spPr>
      </p:sp>
      <p:sp>
        <p:nvSpPr>
          <p:cNvPr id="3" name="Notes Placeholder 2"/>
          <p:cNvSpPr>
            <a:spLocks noGrp="1"/>
          </p:cNvSpPr>
          <p:nvPr>
            <p:ph type="body" idx="1"/>
          </p:nvPr>
        </p:nvSpPr>
        <p:spPr>
          <a:xfrm>
            <a:off x="710920" y="2910363"/>
            <a:ext cx="5849114" cy="5607983"/>
          </a:xfrm>
        </p:spPr>
        <p:txBody>
          <a:bodyPr/>
          <a:lstStyle/>
          <a:p>
            <a:r>
              <a:rPr lang="en-US" dirty="0"/>
              <a:t>Stukely would later join Samuel Gorton, John Green, Randall Holden, Ezekiel Holliman and other Received Purchasers in the Shawomet settlement south of the Pawtuxet River, which would be renamed Warwick when Gorton secured a charter from the crown in 1646. A plaque placed on West Shore Road near Sandy Lane in Warwick marks the location of Westcotts’ 6-acre plot in Olde Warwick. </a:t>
            </a:r>
          </a:p>
          <a:p>
            <a:r>
              <a:rPr lang="en-US" dirty="0"/>
              <a:t>In the Summer of 1648, Stukely, William Arnold, John Green and nine others formed a church in Warwick along the lines of the Providence congregation. Juliana is said to enforce adherence to principles of their faith such as adult baptism for anyone to continue in the extended family. </a:t>
            </a:r>
          </a:p>
          <a:p>
            <a:r>
              <a:rPr lang="en-US" dirty="0"/>
              <a:t>The family fled Warwick before it was burned in retaliation for the Great Swamp Massacre. Stukely died in Portsmouth in 1678, but his body was later buried in the first burial ground in Warwick which, several years earlier, Stukely and others had laid out along Sandy Lane behind the Westcott home.</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6</a:t>
            </a:fld>
            <a:endParaRPr lang="en-US" dirty="0"/>
          </a:p>
        </p:txBody>
      </p:sp>
    </p:spTree>
    <p:extLst>
      <p:ext uri="{BB962C8B-B14F-4D97-AF65-F5344CB8AC3E}">
        <p14:creationId xmlns:p14="http://schemas.microsoft.com/office/powerpoint/2010/main" val="208194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200150"/>
            <a:ext cx="4803775" cy="2701925"/>
          </a:xfrm>
        </p:spPr>
      </p:sp>
      <p:sp>
        <p:nvSpPr>
          <p:cNvPr id="3" name="Notes Placeholder 2"/>
          <p:cNvSpPr>
            <a:spLocks noGrp="1"/>
          </p:cNvSpPr>
          <p:nvPr>
            <p:ph type="body" idx="1"/>
          </p:nvPr>
        </p:nvSpPr>
        <p:spPr>
          <a:xfrm>
            <a:off x="731521" y="4071662"/>
            <a:ext cx="5852160" cy="4695074"/>
          </a:xfrm>
        </p:spPr>
        <p:txBody>
          <a:bodyPr/>
          <a:lstStyle/>
          <a:p>
            <a:r>
              <a:rPr lang="en-US" dirty="0"/>
              <a:t>As part of the Shawomet deal, the original settlers – the Seventeen Men --  received a six-acre plot near the bay. As additional lots were sold in the township, that is east of the yellow line on the map, they quickly recouped their initial investment. The purchasers parcels of land from Narragansett Bay to the Connecticut border.</a:t>
            </a:r>
          </a:p>
          <a:p>
            <a:r>
              <a:rPr lang="en-US" dirty="0"/>
              <a:t>For example, Stukely received grazing and lumber rights in Hillsgrove, a little something on Warwick Neck and on Pottowamut, access to Greenwich Bay, 200 acre plot in Cowesset Farms, 420 Acres straddling bald Hill Road, and eight different locations in Coventry totaling 1,200 acres. That’s nice work for just showing up. We’ll come back to one of those grants later.</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7</a:t>
            </a:fld>
            <a:endParaRPr lang="en-US" dirty="0"/>
          </a:p>
        </p:txBody>
      </p:sp>
    </p:spTree>
    <p:extLst>
      <p:ext uri="{BB962C8B-B14F-4D97-AF65-F5344CB8AC3E}">
        <p14:creationId xmlns:p14="http://schemas.microsoft.com/office/powerpoint/2010/main" val="109516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Stukely and Juliana’s son Samuel died while the family was in Salem, but the five other children survived long enough to marry and begin populating colony. Initially, the descendants settled in the Township and along the Pawtuxet River, in the Narragansett Country and what is now the west side of Cranston. But after the Revolutionary War, many migrated west along Interstate 90 to settle upstate New York and the Western Reserve, and then along National Road in Ohio to Indiana, Illinois and Iowa, and by the beginning of the Twentieth Century throughout the country.</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8</a:t>
            </a:fld>
            <a:endParaRPr lang="en-US" dirty="0"/>
          </a:p>
        </p:txBody>
      </p:sp>
    </p:spTree>
    <p:extLst>
      <p:ext uri="{BB962C8B-B14F-4D97-AF65-F5344CB8AC3E}">
        <p14:creationId xmlns:p14="http://schemas.microsoft.com/office/powerpoint/2010/main" val="1947091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reunion of some Westcotts in Madison Township, New York in 1934 developed into the Society of Stukely Westcott Descendants of America, which held its first meeting in 1935, a week-long event that took place in Salem and Providence. That’s the clan assembled in Salem with some reenactors from the Salem Historical Society.</a:t>
            </a:r>
          </a:p>
          <a:p>
            <a:endParaRPr lang="en-US" dirty="0"/>
          </a:p>
        </p:txBody>
      </p:sp>
      <p:sp>
        <p:nvSpPr>
          <p:cNvPr id="4" name="Slide Number Placeholder 3"/>
          <p:cNvSpPr>
            <a:spLocks noGrp="1"/>
          </p:cNvSpPr>
          <p:nvPr>
            <p:ph type="sldNum" sz="quarter" idx="5"/>
          </p:nvPr>
        </p:nvSpPr>
        <p:spPr/>
        <p:txBody>
          <a:bodyPr/>
          <a:lstStyle/>
          <a:p>
            <a:fld id="{46DD2CD8-39D2-4B57-9E36-ACC61963F706}" type="slidenum">
              <a:rPr lang="en-US" smtClean="0"/>
              <a:t>9</a:t>
            </a:fld>
            <a:endParaRPr lang="en-US" dirty="0"/>
          </a:p>
        </p:txBody>
      </p:sp>
    </p:spTree>
    <p:extLst>
      <p:ext uri="{BB962C8B-B14F-4D97-AF65-F5344CB8AC3E}">
        <p14:creationId xmlns:p14="http://schemas.microsoft.com/office/powerpoint/2010/main" val="1164825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385660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429234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184172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300239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158603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15475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87690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72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180502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346182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4D0B18-F220-42E2-972C-5CFD712462AD}"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5DBC4-7DE7-47E0-ADD1-53778629B9F8}" type="slidenum">
              <a:rPr lang="en-US" smtClean="0"/>
              <a:t>‹#›</a:t>
            </a:fld>
            <a:endParaRPr lang="en-US" dirty="0"/>
          </a:p>
        </p:txBody>
      </p:sp>
    </p:spTree>
    <p:extLst>
      <p:ext uri="{BB962C8B-B14F-4D97-AF65-F5344CB8AC3E}">
        <p14:creationId xmlns:p14="http://schemas.microsoft.com/office/powerpoint/2010/main" val="422857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D0B18-F220-42E2-972C-5CFD712462AD}" type="datetimeFigureOut">
              <a:rPr lang="en-US" smtClean="0"/>
              <a:t>5/20/2019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5DBC4-7DE7-47E0-ADD1-53778629B9F8}" type="slidenum">
              <a:rPr lang="en-US" smtClean="0"/>
              <a:t>‹#›</a:t>
            </a:fld>
            <a:endParaRPr lang="en-US" dirty="0"/>
          </a:p>
        </p:txBody>
      </p:sp>
    </p:spTree>
    <p:extLst>
      <p:ext uri="{BB962C8B-B14F-4D97-AF65-F5344CB8AC3E}">
        <p14:creationId xmlns:p14="http://schemas.microsoft.com/office/powerpoint/2010/main" val="2416848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9.jp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20.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21.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0851" y="2068286"/>
            <a:ext cx="11729512" cy="4480964"/>
            <a:chOff x="203988" y="1524000"/>
            <a:chExt cx="11770298" cy="455022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88" y="1524000"/>
              <a:ext cx="3607536" cy="381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154" y="1524000"/>
              <a:ext cx="4417132" cy="45502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622" y="1524000"/>
              <a:ext cx="3287434" cy="3841394"/>
            </a:xfrm>
            <a:prstGeom prst="rect">
              <a:avLst/>
            </a:prstGeom>
          </p:spPr>
        </p:pic>
      </p:grpSp>
      <p:sp>
        <p:nvSpPr>
          <p:cNvPr id="6" name="TextBox 5"/>
          <p:cNvSpPr txBox="1"/>
          <p:nvPr/>
        </p:nvSpPr>
        <p:spPr>
          <a:xfrm>
            <a:off x="604157" y="308750"/>
            <a:ext cx="10983686"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Three Samplers from</a:t>
            </a:r>
            <a:br>
              <a:rPr lang="en-US" sz="4800" b="1" dirty="0">
                <a:effectLst>
                  <a:outerShdw blurRad="38100" dist="38100" dir="2700000" algn="tl">
                    <a:srgbClr val="000000">
                      <a:alpha val="43137"/>
                    </a:srgbClr>
                  </a:outerShdw>
                </a:effectLst>
                <a:latin typeface="AGaramond Bold" pitchFamily="18" charset="0"/>
              </a:rPr>
            </a:br>
            <a:r>
              <a:rPr lang="en-US" sz="4800" b="1" dirty="0">
                <a:effectLst>
                  <a:outerShdw blurRad="38100" dist="38100" dir="2700000" algn="tl">
                    <a:srgbClr val="000000">
                      <a:alpha val="43137"/>
                    </a:srgbClr>
                  </a:outerShdw>
                </a:effectLst>
                <a:latin typeface="AGaramond Bold" pitchFamily="18" charset="0"/>
              </a:rPr>
              <a:t>Westcott, Rhode Island</a:t>
            </a:r>
          </a:p>
        </p:txBody>
      </p:sp>
    </p:spTree>
    <p:extLst>
      <p:ext uri="{BB962C8B-B14F-4D97-AF65-F5344CB8AC3E}">
        <p14:creationId xmlns:p14="http://schemas.microsoft.com/office/powerpoint/2010/main" val="204282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403E5-83AC-4AAA-8E8D-CF1354581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0" y="232103"/>
            <a:ext cx="12192000" cy="1995414"/>
          </a:xfrm>
          <a:prstGeom prst="rect">
            <a:avLst/>
          </a:prstGeom>
        </p:spPr>
      </p:pic>
      <p:pic>
        <p:nvPicPr>
          <p:cNvPr id="5" name="Picture 4">
            <a:extLst>
              <a:ext uri="{FF2B5EF4-FFF2-40B4-BE49-F238E27FC236}">
                <a16:creationId xmlns:a16="http://schemas.microsoft.com/office/drawing/2014/main" id="{9364E547-0E08-434B-80FC-83F11FD66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22" y="2429603"/>
            <a:ext cx="12192000" cy="3520395"/>
          </a:xfrm>
          <a:prstGeom prst="rect">
            <a:avLst/>
          </a:prstGeom>
        </p:spPr>
      </p:pic>
    </p:spTree>
    <p:extLst>
      <p:ext uri="{BB962C8B-B14F-4D97-AF65-F5344CB8AC3E}">
        <p14:creationId xmlns:p14="http://schemas.microsoft.com/office/powerpoint/2010/main" val="257478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403E5-83AC-4AAA-8E8D-CF1354581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0" y="232103"/>
            <a:ext cx="12192000" cy="1995414"/>
          </a:xfrm>
          <a:prstGeom prst="rect">
            <a:avLst/>
          </a:prstGeom>
        </p:spPr>
      </p:pic>
      <p:pic>
        <p:nvPicPr>
          <p:cNvPr id="5" name="Picture 4">
            <a:extLst>
              <a:ext uri="{FF2B5EF4-FFF2-40B4-BE49-F238E27FC236}">
                <a16:creationId xmlns:a16="http://schemas.microsoft.com/office/drawing/2014/main" id="{9364E547-0E08-434B-80FC-83F11FD66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22" y="2429603"/>
            <a:ext cx="12192000" cy="3520395"/>
          </a:xfrm>
          <a:prstGeom prst="rect">
            <a:avLst/>
          </a:prstGeom>
        </p:spPr>
      </p:pic>
      <p:sp>
        <p:nvSpPr>
          <p:cNvPr id="6" name="TextBox 5">
            <a:extLst>
              <a:ext uri="{FF2B5EF4-FFF2-40B4-BE49-F238E27FC236}">
                <a16:creationId xmlns:a16="http://schemas.microsoft.com/office/drawing/2014/main" id="{1AF0BC1A-516B-4A83-B177-48AF80EF3C6D}"/>
              </a:ext>
            </a:extLst>
          </p:cNvPr>
          <p:cNvSpPr txBox="1"/>
          <p:nvPr/>
        </p:nvSpPr>
        <p:spPr>
          <a:xfrm>
            <a:off x="0" y="5949998"/>
            <a:ext cx="12064678" cy="769441"/>
          </a:xfrm>
          <a:prstGeom prst="rect">
            <a:avLst/>
          </a:prstGeom>
          <a:noFill/>
        </p:spPr>
        <p:txBody>
          <a:bodyPr wrap="square" rtlCol="0">
            <a:spAutoFit/>
          </a:bodyPr>
          <a:lstStyle/>
          <a:p>
            <a:pPr algn="ctr"/>
            <a:r>
              <a:rPr lang="en-US" sz="4400" b="1" i="1" dirty="0">
                <a:effectLst>
                  <a:outerShdw blurRad="38100" dist="38100" dir="2700000" algn="tl">
                    <a:srgbClr val="000000">
                      <a:alpha val="43137"/>
                    </a:srgbClr>
                  </a:outerShdw>
                </a:effectLst>
              </a:rPr>
              <a:t>Know Your Kindred</a:t>
            </a:r>
          </a:p>
        </p:txBody>
      </p:sp>
      <p:sp>
        <p:nvSpPr>
          <p:cNvPr id="2" name="Arrow: Left 1">
            <a:extLst>
              <a:ext uri="{FF2B5EF4-FFF2-40B4-BE49-F238E27FC236}">
                <a16:creationId xmlns:a16="http://schemas.microsoft.com/office/drawing/2014/main" id="{16D5C557-C760-4BA2-B4A5-7D107BB6F035}"/>
              </a:ext>
            </a:extLst>
          </p:cNvPr>
          <p:cNvSpPr/>
          <p:nvPr/>
        </p:nvSpPr>
        <p:spPr>
          <a:xfrm rot="5400000">
            <a:off x="1938411" y="5693831"/>
            <a:ext cx="54653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9CCA122-DA62-4BC9-AE18-CF396AE84708}"/>
              </a:ext>
            </a:extLst>
          </p:cNvPr>
          <p:cNvSpPr txBox="1"/>
          <p:nvPr/>
        </p:nvSpPr>
        <p:spPr>
          <a:xfrm>
            <a:off x="1137683" y="6237116"/>
            <a:ext cx="2169042" cy="307777"/>
          </a:xfrm>
          <a:prstGeom prst="rect">
            <a:avLst/>
          </a:prstGeom>
          <a:noFill/>
        </p:spPr>
        <p:txBody>
          <a:bodyPr wrap="square" rtlCol="0">
            <a:spAutoFit/>
          </a:bodyPr>
          <a:lstStyle/>
          <a:p>
            <a:pPr algn="ctr"/>
            <a:r>
              <a:rPr lang="en-US" sz="1400" b="1" dirty="0"/>
              <a:t>Barlow Westcott, b. 1920</a:t>
            </a:r>
          </a:p>
        </p:txBody>
      </p:sp>
    </p:spTree>
    <p:extLst>
      <p:ext uri="{BB962C8B-B14F-4D97-AF65-F5344CB8AC3E}">
        <p14:creationId xmlns:p14="http://schemas.microsoft.com/office/powerpoint/2010/main" val="172865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204AA-9535-4F55-B4B3-C567F0199E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019"/>
          <a:stretch/>
        </p:blipFill>
        <p:spPr>
          <a:xfrm rot="5400000">
            <a:off x="-90848" y="4074367"/>
            <a:ext cx="12373696" cy="8873638"/>
          </a:xfrm>
          <a:prstGeom prst="rect">
            <a:avLst/>
          </a:prstGeom>
        </p:spPr>
      </p:pic>
      <p:pic>
        <p:nvPicPr>
          <p:cNvPr id="3" name="Picture 2">
            <a:extLst>
              <a:ext uri="{FF2B5EF4-FFF2-40B4-BE49-F238E27FC236}">
                <a16:creationId xmlns:a16="http://schemas.microsoft.com/office/drawing/2014/main" id="{80807641-2EF1-494A-9B74-A91CFB44A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4069"/>
            <a:ext cx="12192000" cy="1350958"/>
          </a:xfrm>
          <a:prstGeom prst="rect">
            <a:avLst/>
          </a:prstGeom>
        </p:spPr>
      </p:pic>
    </p:spTree>
    <p:extLst>
      <p:ext uri="{BB962C8B-B14F-4D97-AF65-F5344CB8AC3E}">
        <p14:creationId xmlns:p14="http://schemas.microsoft.com/office/powerpoint/2010/main" val="27414844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1E9A13-4340-465C-8CD7-31ADBBAC3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720"/>
          <a:stretch/>
        </p:blipFill>
        <p:spPr>
          <a:xfrm rot="5400000">
            <a:off x="1606160" y="485170"/>
            <a:ext cx="2567307" cy="1817227"/>
          </a:xfrm>
          <a:prstGeom prst="rect">
            <a:avLst/>
          </a:prstGeom>
        </p:spPr>
      </p:pic>
      <p:pic>
        <p:nvPicPr>
          <p:cNvPr id="8" name="Picture 7">
            <a:extLst>
              <a:ext uri="{FF2B5EF4-FFF2-40B4-BE49-F238E27FC236}">
                <a16:creationId xmlns:a16="http://schemas.microsoft.com/office/drawing/2014/main" id="{7704196B-C58A-49A5-927F-987F764DA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28178" y="1393784"/>
            <a:ext cx="5655934" cy="693666"/>
          </a:xfrm>
          <a:prstGeom prst="rect">
            <a:avLst/>
          </a:prstGeom>
        </p:spPr>
      </p:pic>
      <p:pic>
        <p:nvPicPr>
          <p:cNvPr id="4" name="Picture 3">
            <a:extLst>
              <a:ext uri="{FF2B5EF4-FFF2-40B4-BE49-F238E27FC236}">
                <a16:creationId xmlns:a16="http://schemas.microsoft.com/office/drawing/2014/main" id="{7B9BB2D9-43B3-4BF1-9A6C-1096ED08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01" y="901718"/>
            <a:ext cx="11254597" cy="4945201"/>
          </a:xfrm>
          <a:prstGeom prst="rect">
            <a:avLst/>
          </a:prstGeom>
        </p:spPr>
      </p:pic>
    </p:spTree>
    <p:extLst>
      <p:ext uri="{BB962C8B-B14F-4D97-AF65-F5344CB8AC3E}">
        <p14:creationId xmlns:p14="http://schemas.microsoft.com/office/powerpoint/2010/main" val="35026344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9BB2D9-43B3-4BF1-9A6C-1096ED08F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867" y="110130"/>
            <a:ext cx="5933954" cy="2607343"/>
          </a:xfrm>
          <a:prstGeom prst="rect">
            <a:avLst/>
          </a:prstGeom>
        </p:spPr>
      </p:pic>
      <p:pic>
        <p:nvPicPr>
          <p:cNvPr id="6" name="Picture 5">
            <a:extLst>
              <a:ext uri="{FF2B5EF4-FFF2-40B4-BE49-F238E27FC236}">
                <a16:creationId xmlns:a16="http://schemas.microsoft.com/office/drawing/2014/main" id="{9D1E9A13-4340-465C-8CD7-31ADBBAC37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6720"/>
          <a:stretch/>
        </p:blipFill>
        <p:spPr>
          <a:xfrm rot="5400000">
            <a:off x="1606160" y="485170"/>
            <a:ext cx="2567307" cy="1817227"/>
          </a:xfrm>
          <a:prstGeom prst="rect">
            <a:avLst/>
          </a:prstGeom>
        </p:spPr>
      </p:pic>
      <p:pic>
        <p:nvPicPr>
          <p:cNvPr id="8" name="Picture 7">
            <a:extLst>
              <a:ext uri="{FF2B5EF4-FFF2-40B4-BE49-F238E27FC236}">
                <a16:creationId xmlns:a16="http://schemas.microsoft.com/office/drawing/2014/main" id="{7704196B-C58A-49A5-927F-987F764DA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128178" y="1393784"/>
            <a:ext cx="5655934" cy="693666"/>
          </a:xfrm>
          <a:prstGeom prst="rect">
            <a:avLst/>
          </a:prstGeom>
        </p:spPr>
      </p:pic>
      <p:pic>
        <p:nvPicPr>
          <p:cNvPr id="3" name="Picture 2">
            <a:extLst>
              <a:ext uri="{FF2B5EF4-FFF2-40B4-BE49-F238E27FC236}">
                <a16:creationId xmlns:a16="http://schemas.microsoft.com/office/drawing/2014/main" id="{977D6C9A-4910-4222-BBA3-E3168DE812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023" y="2297404"/>
            <a:ext cx="5933954" cy="4450466"/>
          </a:xfrm>
          <a:prstGeom prst="rect">
            <a:avLst/>
          </a:prstGeom>
        </p:spPr>
      </p:pic>
    </p:spTree>
    <p:extLst>
      <p:ext uri="{BB962C8B-B14F-4D97-AF65-F5344CB8AC3E}">
        <p14:creationId xmlns:p14="http://schemas.microsoft.com/office/powerpoint/2010/main" val="25182603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D6C9A-4910-4222-BBA3-E3168DE81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75" y="2896564"/>
            <a:ext cx="5135074" cy="3851306"/>
          </a:xfrm>
          <a:prstGeom prst="rect">
            <a:avLst/>
          </a:prstGeom>
        </p:spPr>
      </p:pic>
      <p:pic>
        <p:nvPicPr>
          <p:cNvPr id="4" name="Picture 3">
            <a:extLst>
              <a:ext uri="{FF2B5EF4-FFF2-40B4-BE49-F238E27FC236}">
                <a16:creationId xmlns:a16="http://schemas.microsoft.com/office/drawing/2014/main" id="{7B9BB2D9-43B3-4BF1-9A6C-1096ED08F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867" y="110130"/>
            <a:ext cx="5933954" cy="2607343"/>
          </a:xfrm>
          <a:prstGeom prst="rect">
            <a:avLst/>
          </a:prstGeom>
        </p:spPr>
      </p:pic>
      <p:pic>
        <p:nvPicPr>
          <p:cNvPr id="6" name="Picture 5">
            <a:extLst>
              <a:ext uri="{FF2B5EF4-FFF2-40B4-BE49-F238E27FC236}">
                <a16:creationId xmlns:a16="http://schemas.microsoft.com/office/drawing/2014/main" id="{9D1E9A13-4340-465C-8CD7-31ADBBAC37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6720"/>
          <a:stretch/>
        </p:blipFill>
        <p:spPr>
          <a:xfrm rot="5400000">
            <a:off x="1606160" y="485170"/>
            <a:ext cx="2567307" cy="1817227"/>
          </a:xfrm>
          <a:prstGeom prst="rect">
            <a:avLst/>
          </a:prstGeom>
        </p:spPr>
      </p:pic>
      <p:pic>
        <p:nvPicPr>
          <p:cNvPr id="8" name="Picture 7">
            <a:extLst>
              <a:ext uri="{FF2B5EF4-FFF2-40B4-BE49-F238E27FC236}">
                <a16:creationId xmlns:a16="http://schemas.microsoft.com/office/drawing/2014/main" id="{7704196B-C58A-49A5-927F-987F764DA9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128178" y="1393784"/>
            <a:ext cx="5655934" cy="693666"/>
          </a:xfrm>
          <a:prstGeom prst="rect">
            <a:avLst/>
          </a:prstGeom>
        </p:spPr>
      </p:pic>
      <p:pic>
        <p:nvPicPr>
          <p:cNvPr id="5" name="Picture 4">
            <a:extLst>
              <a:ext uri="{FF2B5EF4-FFF2-40B4-BE49-F238E27FC236}">
                <a16:creationId xmlns:a16="http://schemas.microsoft.com/office/drawing/2014/main" id="{638C3D99-0A4A-4A29-8898-C7302109A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97" y="8659"/>
            <a:ext cx="10892806" cy="6840682"/>
          </a:xfrm>
          <a:prstGeom prst="rect">
            <a:avLst/>
          </a:prstGeom>
        </p:spPr>
      </p:pic>
    </p:spTree>
    <p:extLst>
      <p:ext uri="{BB962C8B-B14F-4D97-AF65-F5344CB8AC3E}">
        <p14:creationId xmlns:p14="http://schemas.microsoft.com/office/powerpoint/2010/main" val="317312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D6C9A-4910-4222-BBA3-E3168DE81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75" y="2896564"/>
            <a:ext cx="5135074" cy="3851306"/>
          </a:xfrm>
          <a:prstGeom prst="rect">
            <a:avLst/>
          </a:prstGeom>
        </p:spPr>
      </p:pic>
      <p:pic>
        <p:nvPicPr>
          <p:cNvPr id="5" name="Picture 4">
            <a:extLst>
              <a:ext uri="{FF2B5EF4-FFF2-40B4-BE49-F238E27FC236}">
                <a16:creationId xmlns:a16="http://schemas.microsoft.com/office/drawing/2014/main" id="{638C3D99-0A4A-4A29-8898-C7302109A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867" y="2896564"/>
            <a:ext cx="6132653" cy="3851306"/>
          </a:xfrm>
          <a:prstGeom prst="rect">
            <a:avLst/>
          </a:prstGeom>
        </p:spPr>
      </p:pic>
      <p:pic>
        <p:nvPicPr>
          <p:cNvPr id="4" name="Picture 3">
            <a:extLst>
              <a:ext uri="{FF2B5EF4-FFF2-40B4-BE49-F238E27FC236}">
                <a16:creationId xmlns:a16="http://schemas.microsoft.com/office/drawing/2014/main" id="{7B9BB2D9-43B3-4BF1-9A6C-1096ED08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1867" y="110130"/>
            <a:ext cx="5933954" cy="2607343"/>
          </a:xfrm>
          <a:prstGeom prst="rect">
            <a:avLst/>
          </a:prstGeom>
        </p:spPr>
      </p:pic>
      <p:pic>
        <p:nvPicPr>
          <p:cNvPr id="6" name="Picture 5">
            <a:extLst>
              <a:ext uri="{FF2B5EF4-FFF2-40B4-BE49-F238E27FC236}">
                <a16:creationId xmlns:a16="http://schemas.microsoft.com/office/drawing/2014/main" id="{9D1E9A13-4340-465C-8CD7-31ADBBAC37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6720"/>
          <a:stretch/>
        </p:blipFill>
        <p:spPr>
          <a:xfrm rot="5400000">
            <a:off x="1606160" y="485170"/>
            <a:ext cx="2567307" cy="1817227"/>
          </a:xfrm>
          <a:prstGeom prst="rect">
            <a:avLst/>
          </a:prstGeom>
        </p:spPr>
      </p:pic>
      <p:pic>
        <p:nvPicPr>
          <p:cNvPr id="8" name="Picture 7">
            <a:extLst>
              <a:ext uri="{FF2B5EF4-FFF2-40B4-BE49-F238E27FC236}">
                <a16:creationId xmlns:a16="http://schemas.microsoft.com/office/drawing/2014/main" id="{7704196B-C58A-49A5-927F-987F764DA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V="1">
            <a:off x="128178" y="1393784"/>
            <a:ext cx="5655934" cy="693666"/>
          </a:xfrm>
          <a:prstGeom prst="rect">
            <a:avLst/>
          </a:prstGeom>
        </p:spPr>
      </p:pic>
    </p:spTree>
    <p:extLst>
      <p:ext uri="{BB962C8B-B14F-4D97-AF65-F5344CB8AC3E}">
        <p14:creationId xmlns:p14="http://schemas.microsoft.com/office/powerpoint/2010/main" val="359373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74" y="0"/>
            <a:ext cx="6493565" cy="6858000"/>
          </a:xfrm>
          <a:prstGeom prst="rect">
            <a:avLst/>
          </a:prstGeom>
        </p:spPr>
      </p:pic>
      <p:sp>
        <p:nvSpPr>
          <p:cNvPr id="4" name="TextBox 3"/>
          <p:cNvSpPr txBox="1"/>
          <p:nvPr/>
        </p:nvSpPr>
        <p:spPr>
          <a:xfrm>
            <a:off x="7358742" y="489858"/>
            <a:ext cx="4757057" cy="3046988"/>
          </a:xfrm>
          <a:prstGeom prst="rect">
            <a:avLst/>
          </a:prstGeom>
          <a:noFill/>
        </p:spPr>
        <p:txBody>
          <a:bodyPr wrap="square" rtlCol="0">
            <a:spAutoFit/>
          </a:bodyPr>
          <a:lstStyle/>
          <a:p>
            <a:r>
              <a:rPr lang="en-US" sz="4800" b="1" i="1" dirty="0"/>
              <a:t>Sarah Cook,</a:t>
            </a:r>
          </a:p>
          <a:p>
            <a:r>
              <a:rPr lang="en-US" sz="4800" b="1" i="1" dirty="0"/>
              <a:t>Letters and Numbers,</a:t>
            </a:r>
          </a:p>
          <a:p>
            <a:r>
              <a:rPr lang="en-US" sz="4800" b="1" i="1" dirty="0"/>
              <a:t>1808</a:t>
            </a:r>
          </a:p>
        </p:txBody>
      </p:sp>
    </p:spTree>
    <p:extLst>
      <p:ext uri="{BB962C8B-B14F-4D97-AF65-F5344CB8AC3E}">
        <p14:creationId xmlns:p14="http://schemas.microsoft.com/office/powerpoint/2010/main" val="374718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74" y="0"/>
            <a:ext cx="6493565" cy="6858000"/>
          </a:xfrm>
          <a:prstGeom prst="rect">
            <a:avLst/>
          </a:prstGeom>
        </p:spPr>
      </p:pic>
      <p:sp>
        <p:nvSpPr>
          <p:cNvPr id="4" name="TextBox 3"/>
          <p:cNvSpPr txBox="1"/>
          <p:nvPr/>
        </p:nvSpPr>
        <p:spPr>
          <a:xfrm>
            <a:off x="7358742" y="489858"/>
            <a:ext cx="4757057" cy="3046988"/>
          </a:xfrm>
          <a:prstGeom prst="rect">
            <a:avLst/>
          </a:prstGeom>
          <a:noFill/>
        </p:spPr>
        <p:txBody>
          <a:bodyPr wrap="square" rtlCol="0">
            <a:spAutoFit/>
          </a:bodyPr>
          <a:lstStyle/>
          <a:p>
            <a:r>
              <a:rPr lang="en-US" sz="4800" b="1" i="1" dirty="0"/>
              <a:t>Sarah Cook,</a:t>
            </a:r>
          </a:p>
          <a:p>
            <a:r>
              <a:rPr lang="en-US" sz="4800" b="1" i="1" dirty="0"/>
              <a:t>Letters and Numbers,</a:t>
            </a:r>
          </a:p>
          <a:p>
            <a:r>
              <a:rPr lang="en-US" sz="4800" b="1" i="1" dirty="0"/>
              <a:t>1808</a:t>
            </a:r>
          </a:p>
        </p:txBody>
      </p:sp>
    </p:spTree>
    <p:extLst>
      <p:ext uri="{BB962C8B-B14F-4D97-AF65-F5344CB8AC3E}">
        <p14:creationId xmlns:p14="http://schemas.microsoft.com/office/powerpoint/2010/main" val="1093529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74" y="0"/>
            <a:ext cx="6493565" cy="6858000"/>
          </a:xfrm>
          <a:prstGeom prst="rect">
            <a:avLst/>
          </a:prstGeom>
        </p:spPr>
      </p:pic>
      <p:sp>
        <p:nvSpPr>
          <p:cNvPr id="4" name="TextBox 3"/>
          <p:cNvSpPr txBox="1"/>
          <p:nvPr/>
        </p:nvSpPr>
        <p:spPr>
          <a:xfrm>
            <a:off x="7358742" y="489858"/>
            <a:ext cx="4757057" cy="4524315"/>
          </a:xfrm>
          <a:prstGeom prst="rect">
            <a:avLst/>
          </a:prstGeom>
          <a:noFill/>
        </p:spPr>
        <p:txBody>
          <a:bodyPr wrap="square" rtlCol="0">
            <a:spAutoFit/>
          </a:bodyPr>
          <a:lstStyle/>
          <a:p>
            <a:r>
              <a:rPr lang="en-US" sz="4800" b="1" i="1" dirty="0"/>
              <a:t>Sarah Cook,</a:t>
            </a:r>
          </a:p>
          <a:p>
            <a:r>
              <a:rPr lang="en-US" sz="4800" b="1" i="1" dirty="0"/>
              <a:t>Letters and Numbers,</a:t>
            </a:r>
          </a:p>
          <a:p>
            <a:r>
              <a:rPr lang="en-US" sz="4800" b="1" i="1" dirty="0"/>
              <a:t>1808</a:t>
            </a:r>
          </a:p>
          <a:p>
            <a:r>
              <a:rPr lang="en-US" sz="4800" b="1" i="1" dirty="0"/>
              <a:t>Age 12</a:t>
            </a:r>
          </a:p>
          <a:p>
            <a:endParaRPr lang="en-US" sz="4800" b="1" i="1" dirty="0"/>
          </a:p>
        </p:txBody>
      </p:sp>
      <p:sp>
        <p:nvSpPr>
          <p:cNvPr id="3" name="TextBox 2">
            <a:extLst>
              <a:ext uri="{FF2B5EF4-FFF2-40B4-BE49-F238E27FC236}">
                <a16:creationId xmlns:a16="http://schemas.microsoft.com/office/drawing/2014/main" id="{E27413E5-6254-43EC-A14A-AFDC21EDC269}"/>
              </a:ext>
            </a:extLst>
          </p:cNvPr>
          <p:cNvSpPr txBox="1"/>
          <p:nvPr/>
        </p:nvSpPr>
        <p:spPr>
          <a:xfrm>
            <a:off x="1832388" y="3008631"/>
            <a:ext cx="4172937" cy="1384995"/>
          </a:xfrm>
          <a:prstGeom prst="rect">
            <a:avLst/>
          </a:prstGeom>
          <a:noFill/>
        </p:spPr>
        <p:txBody>
          <a:bodyPr wrap="none" rtlCol="0">
            <a:spAutoFit/>
          </a:bodyPr>
          <a:lstStyle/>
          <a:p>
            <a:pPr algn="ctr"/>
            <a:r>
              <a:rPr lang="en-US" sz="2800" b="1" dirty="0">
                <a:solidFill>
                  <a:srgbClr val="006600"/>
                </a:solidFill>
              </a:rPr>
              <a:t>Sarah C. Cook was born</a:t>
            </a:r>
            <a:br>
              <a:rPr lang="en-US" sz="2800" b="1" dirty="0">
                <a:solidFill>
                  <a:srgbClr val="006600"/>
                </a:solidFill>
              </a:rPr>
            </a:br>
            <a:r>
              <a:rPr lang="en-US" sz="2800" b="1" dirty="0">
                <a:solidFill>
                  <a:srgbClr val="006600"/>
                </a:solidFill>
              </a:rPr>
              <a:t>30 January 1796 and made</a:t>
            </a:r>
          </a:p>
          <a:p>
            <a:pPr algn="ctr"/>
            <a:r>
              <a:rPr lang="en-US" sz="2800" b="1" dirty="0">
                <a:solidFill>
                  <a:srgbClr val="006600"/>
                </a:solidFill>
              </a:rPr>
              <a:t>this May 6, 1808.</a:t>
            </a:r>
          </a:p>
        </p:txBody>
      </p:sp>
    </p:spTree>
    <p:extLst>
      <p:ext uri="{BB962C8B-B14F-4D97-AF65-F5344CB8AC3E}">
        <p14:creationId xmlns:p14="http://schemas.microsoft.com/office/powerpoint/2010/main" val="39031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86896" y="2068286"/>
            <a:ext cx="9018209" cy="3445179"/>
            <a:chOff x="203988" y="1524000"/>
            <a:chExt cx="11770298" cy="455022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88" y="1524000"/>
              <a:ext cx="3607536" cy="381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154" y="1524000"/>
              <a:ext cx="4417132" cy="45502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622" y="1524000"/>
              <a:ext cx="3287434" cy="3841394"/>
            </a:xfrm>
            <a:prstGeom prst="rect">
              <a:avLst/>
            </a:prstGeom>
          </p:spPr>
        </p:pic>
      </p:grpSp>
      <p:sp>
        <p:nvSpPr>
          <p:cNvPr id="6" name="TextBox 5"/>
          <p:cNvSpPr txBox="1"/>
          <p:nvPr/>
        </p:nvSpPr>
        <p:spPr>
          <a:xfrm>
            <a:off x="604157" y="308750"/>
            <a:ext cx="10983686"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Three Samplers from</a:t>
            </a:r>
            <a:br>
              <a:rPr lang="en-US" sz="4800" b="1" dirty="0">
                <a:effectLst>
                  <a:outerShdw blurRad="38100" dist="38100" dir="2700000" algn="tl">
                    <a:srgbClr val="000000">
                      <a:alpha val="43137"/>
                    </a:srgbClr>
                  </a:outerShdw>
                </a:effectLst>
                <a:latin typeface="AGaramond Bold" pitchFamily="18" charset="0"/>
              </a:rPr>
            </a:br>
            <a:r>
              <a:rPr lang="en-US" sz="4800" b="1" dirty="0">
                <a:effectLst>
                  <a:outerShdw blurRad="38100" dist="38100" dir="2700000" algn="tl">
                    <a:srgbClr val="000000">
                      <a:alpha val="43137"/>
                    </a:srgbClr>
                  </a:outerShdw>
                </a:effectLst>
                <a:latin typeface="AGaramond Bold" pitchFamily="18" charset="0"/>
              </a:rPr>
              <a:t>Westcott, Rhode Island</a:t>
            </a:r>
          </a:p>
        </p:txBody>
      </p:sp>
      <p:sp>
        <p:nvSpPr>
          <p:cNvPr id="8" name="TextBox 7">
            <a:extLst>
              <a:ext uri="{FF2B5EF4-FFF2-40B4-BE49-F238E27FC236}">
                <a16:creationId xmlns:a16="http://schemas.microsoft.com/office/drawing/2014/main" id="{D7A812BC-E3F2-40CB-8704-0337376D1E8C}"/>
              </a:ext>
            </a:extLst>
          </p:cNvPr>
          <p:cNvSpPr txBox="1"/>
          <p:nvPr/>
        </p:nvSpPr>
        <p:spPr>
          <a:xfrm>
            <a:off x="1586896" y="5528920"/>
            <a:ext cx="9268946" cy="1077218"/>
          </a:xfrm>
          <a:prstGeom prst="rect">
            <a:avLst/>
          </a:prstGeom>
          <a:noFill/>
        </p:spPr>
        <p:txBody>
          <a:bodyPr wrap="square" rtlCol="0">
            <a:spAutoFit/>
          </a:bodyPr>
          <a:lstStyle/>
          <a:p>
            <a:pPr algn="ctr"/>
            <a:r>
              <a:rPr lang="en-US" sz="3200" dirty="0">
                <a:solidFill>
                  <a:schemeClr val="bg2">
                    <a:lumMod val="10000"/>
                  </a:schemeClr>
                </a:solidFill>
                <a:effectLst>
                  <a:outerShdw blurRad="38100" dist="38100" dir="2700000" algn="tl">
                    <a:srgbClr val="000000">
                      <a:alpha val="43137"/>
                    </a:srgbClr>
                  </a:outerShdw>
                </a:effectLst>
              </a:rPr>
              <a:t>David Wescott Smith</a:t>
            </a:r>
            <a:br>
              <a:rPr lang="en-US" sz="3200" dirty="0">
                <a:solidFill>
                  <a:schemeClr val="bg2">
                    <a:lumMod val="10000"/>
                  </a:schemeClr>
                </a:solidFill>
                <a:effectLst>
                  <a:outerShdw blurRad="38100" dist="38100" dir="2700000" algn="tl">
                    <a:srgbClr val="000000">
                      <a:alpha val="43137"/>
                    </a:srgbClr>
                  </a:outerShdw>
                </a:effectLst>
              </a:rPr>
            </a:br>
            <a:r>
              <a:rPr lang="en-US" sz="3200" dirty="0">
                <a:solidFill>
                  <a:schemeClr val="bg2">
                    <a:lumMod val="10000"/>
                  </a:schemeClr>
                </a:solidFill>
                <a:effectLst>
                  <a:outerShdw blurRad="38100" dist="38100" dir="2700000" algn="tl">
                    <a:srgbClr val="000000">
                      <a:alpha val="43137"/>
                    </a:srgbClr>
                  </a:outerShdw>
                </a:effectLst>
              </a:rPr>
              <a:t>Society of Stukely Westcott Descendants of America</a:t>
            </a:r>
          </a:p>
        </p:txBody>
      </p:sp>
    </p:spTree>
    <p:extLst>
      <p:ext uri="{BB962C8B-B14F-4D97-AF65-F5344CB8AC3E}">
        <p14:creationId xmlns:p14="http://schemas.microsoft.com/office/powerpoint/2010/main" val="2013557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49" y="568842"/>
            <a:ext cx="5416338" cy="5720316"/>
          </a:xfrm>
          <a:prstGeom prst="rect">
            <a:avLst/>
          </a:prstGeom>
        </p:spPr>
      </p:pic>
      <p:pic>
        <p:nvPicPr>
          <p:cNvPr id="4" name="Picture 3" descr="A close up of a sign&#10;&#10;Description automatically generated">
            <a:extLst>
              <a:ext uri="{FF2B5EF4-FFF2-40B4-BE49-F238E27FC236}">
                <a16:creationId xmlns:a16="http://schemas.microsoft.com/office/drawing/2014/main" id="{34CE62EE-DC1A-4B15-B9A0-636E22401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4040"/>
            <a:ext cx="5579932" cy="6509920"/>
          </a:xfrm>
          <a:prstGeom prst="rect">
            <a:avLst/>
          </a:prstGeom>
        </p:spPr>
      </p:pic>
    </p:spTree>
    <p:extLst>
      <p:ext uri="{BB962C8B-B14F-4D97-AF65-F5344CB8AC3E}">
        <p14:creationId xmlns:p14="http://schemas.microsoft.com/office/powerpoint/2010/main" val="382997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58742" y="489858"/>
            <a:ext cx="4757057" cy="2308324"/>
          </a:xfrm>
          <a:prstGeom prst="rect">
            <a:avLst/>
          </a:prstGeom>
          <a:noFill/>
        </p:spPr>
        <p:txBody>
          <a:bodyPr wrap="square" rtlCol="0">
            <a:spAutoFit/>
          </a:bodyPr>
          <a:lstStyle/>
          <a:p>
            <a:r>
              <a:rPr lang="en-US" sz="4800" b="1" i="1" dirty="0"/>
              <a:t>Sarah Rice</a:t>
            </a:r>
          </a:p>
          <a:p>
            <a:r>
              <a:rPr lang="en-US" sz="4800" b="1" i="1" dirty="0"/>
              <a:t>Register, 1808</a:t>
            </a:r>
          </a:p>
          <a:p>
            <a:r>
              <a:rPr lang="en-US" sz="4800" b="1" i="1" dirty="0"/>
              <a:t>Age 13</a:t>
            </a:r>
          </a:p>
        </p:txBody>
      </p:sp>
      <p:pic>
        <p:nvPicPr>
          <p:cNvPr id="5" name="Picture 4">
            <a:extLst>
              <a:ext uri="{FF2B5EF4-FFF2-40B4-BE49-F238E27FC236}">
                <a16:creationId xmlns:a16="http://schemas.microsoft.com/office/drawing/2014/main" id="{414A5E62-DFA6-4CED-9CE1-4BB9BE320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59" y="0"/>
            <a:ext cx="5869021" cy="6858000"/>
          </a:xfrm>
          <a:prstGeom prst="rect">
            <a:avLst/>
          </a:prstGeom>
        </p:spPr>
      </p:pic>
      <p:sp>
        <p:nvSpPr>
          <p:cNvPr id="3" name="TextBox 2">
            <a:extLst>
              <a:ext uri="{FF2B5EF4-FFF2-40B4-BE49-F238E27FC236}">
                <a16:creationId xmlns:a16="http://schemas.microsoft.com/office/drawing/2014/main" id="{1383E634-A339-4870-8F77-1454FA5B3610}"/>
              </a:ext>
            </a:extLst>
          </p:cNvPr>
          <p:cNvSpPr txBox="1"/>
          <p:nvPr/>
        </p:nvSpPr>
        <p:spPr>
          <a:xfrm>
            <a:off x="7234176" y="4918701"/>
            <a:ext cx="4757057" cy="1446550"/>
          </a:xfrm>
          <a:prstGeom prst="rect">
            <a:avLst/>
          </a:prstGeom>
          <a:noFill/>
        </p:spPr>
        <p:txBody>
          <a:bodyPr wrap="square" rtlCol="0">
            <a:spAutoFit/>
          </a:bodyPr>
          <a:lstStyle/>
          <a:p>
            <a:r>
              <a:rPr lang="en-US" sz="4400" dirty="0"/>
              <a:t>wrought by Sarah C</a:t>
            </a:r>
          </a:p>
          <a:p>
            <a:r>
              <a:rPr lang="en-US" sz="4400" dirty="0"/>
              <a:t>Rice in her 14 year</a:t>
            </a:r>
          </a:p>
        </p:txBody>
      </p:sp>
    </p:spTree>
    <p:extLst>
      <p:ext uri="{BB962C8B-B14F-4D97-AF65-F5344CB8AC3E}">
        <p14:creationId xmlns:p14="http://schemas.microsoft.com/office/powerpoint/2010/main" val="331267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E53547-06A0-484F-A3F2-BC9387A1A2EA}"/>
              </a:ext>
            </a:extLst>
          </p:cNvPr>
          <p:cNvGrpSpPr/>
          <p:nvPr/>
        </p:nvGrpSpPr>
        <p:grpSpPr>
          <a:xfrm>
            <a:off x="1020727" y="85558"/>
            <a:ext cx="10150546" cy="6686885"/>
            <a:chOff x="1020727" y="85557"/>
            <a:chExt cx="10150546" cy="6686885"/>
          </a:xfrm>
        </p:grpSpPr>
        <p:pic>
          <p:nvPicPr>
            <p:cNvPr id="5" name="Picture 4">
              <a:extLst>
                <a:ext uri="{FF2B5EF4-FFF2-40B4-BE49-F238E27FC236}">
                  <a16:creationId xmlns:a16="http://schemas.microsoft.com/office/drawing/2014/main" id="{414A5E62-DFA6-4CED-9CE1-4BB9BE320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27" y="85557"/>
              <a:ext cx="5623142" cy="6570688"/>
            </a:xfrm>
            <a:prstGeom prst="rect">
              <a:avLst/>
            </a:prstGeom>
          </p:spPr>
        </p:pic>
        <p:pic>
          <p:nvPicPr>
            <p:cNvPr id="3" name="Picture 2">
              <a:extLst>
                <a:ext uri="{FF2B5EF4-FFF2-40B4-BE49-F238E27FC236}">
                  <a16:creationId xmlns:a16="http://schemas.microsoft.com/office/drawing/2014/main" id="{6E1A0EA3-7499-4339-8C61-A392EAEDD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656" y="85557"/>
              <a:ext cx="4009617" cy="6686885"/>
            </a:xfrm>
            <a:prstGeom prst="rect">
              <a:avLst/>
            </a:prstGeom>
          </p:spPr>
        </p:pic>
      </p:grpSp>
    </p:spTree>
    <p:extLst>
      <p:ext uri="{BB962C8B-B14F-4D97-AF65-F5344CB8AC3E}">
        <p14:creationId xmlns:p14="http://schemas.microsoft.com/office/powerpoint/2010/main" val="346720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D3E1161C-205B-4545-B28A-50676D381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27" y="0"/>
            <a:ext cx="11355347" cy="6858000"/>
          </a:xfrm>
          <a:prstGeom prst="rect">
            <a:avLst/>
          </a:prstGeom>
        </p:spPr>
      </p:pic>
    </p:spTree>
    <p:extLst>
      <p:ext uri="{BB962C8B-B14F-4D97-AF65-F5344CB8AC3E}">
        <p14:creationId xmlns:p14="http://schemas.microsoft.com/office/powerpoint/2010/main" val="346324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71A419DD-3785-41C1-8BAE-2A5B60ED1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27" y="0"/>
            <a:ext cx="11355347" cy="6858000"/>
          </a:xfrm>
          <a:prstGeom prst="rect">
            <a:avLst/>
          </a:prstGeom>
        </p:spPr>
      </p:pic>
    </p:spTree>
    <p:extLst>
      <p:ext uri="{BB962C8B-B14F-4D97-AF65-F5344CB8AC3E}">
        <p14:creationId xmlns:p14="http://schemas.microsoft.com/office/powerpoint/2010/main" val="3592078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C08B5C-82C0-40D9-8FC5-F40FB3DAA14B}"/>
              </a:ext>
            </a:extLst>
          </p:cNvPr>
          <p:cNvGrpSpPr/>
          <p:nvPr/>
        </p:nvGrpSpPr>
        <p:grpSpPr>
          <a:xfrm>
            <a:off x="0" y="56469"/>
            <a:ext cx="14828937" cy="6801531"/>
            <a:chOff x="0" y="56469"/>
            <a:chExt cx="14828937" cy="6801531"/>
          </a:xfrm>
        </p:grpSpPr>
        <p:pic>
          <p:nvPicPr>
            <p:cNvPr id="3" name="Picture 2" descr="A picture containing text, map&#10;&#10;Description automatically generated">
              <a:extLst>
                <a:ext uri="{FF2B5EF4-FFF2-40B4-BE49-F238E27FC236}">
                  <a16:creationId xmlns:a16="http://schemas.microsoft.com/office/drawing/2014/main" id="{1BAB07C6-61C4-4887-8461-B91F4ED9D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090" y="56469"/>
              <a:ext cx="11261847" cy="6801531"/>
            </a:xfrm>
            <a:prstGeom prst="rect">
              <a:avLst/>
            </a:prstGeom>
          </p:spPr>
        </p:pic>
        <p:pic>
          <p:nvPicPr>
            <p:cNvPr id="7" name="Picture 6">
              <a:extLst>
                <a:ext uri="{FF2B5EF4-FFF2-40B4-BE49-F238E27FC236}">
                  <a16:creationId xmlns:a16="http://schemas.microsoft.com/office/drawing/2014/main" id="{DC64D74D-4884-458A-B2C2-067E3C5F3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4973"/>
              <a:ext cx="7989449" cy="4588055"/>
            </a:xfrm>
            <a:prstGeom prst="rect">
              <a:avLst/>
            </a:prstGeom>
          </p:spPr>
        </p:pic>
      </p:grpSp>
    </p:spTree>
    <p:extLst>
      <p:ext uri="{BB962C8B-B14F-4D97-AF65-F5344CB8AC3E}">
        <p14:creationId xmlns:p14="http://schemas.microsoft.com/office/powerpoint/2010/main" val="1439983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2694C-F001-4D98-BC93-386AC9789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90" y="0"/>
            <a:ext cx="13426633" cy="6041985"/>
          </a:xfrm>
          <a:prstGeom prst="rect">
            <a:avLst/>
          </a:prstGeom>
        </p:spPr>
      </p:pic>
      <p:pic>
        <p:nvPicPr>
          <p:cNvPr id="3" name="Picture 2">
            <a:extLst>
              <a:ext uri="{FF2B5EF4-FFF2-40B4-BE49-F238E27FC236}">
                <a16:creationId xmlns:a16="http://schemas.microsoft.com/office/drawing/2014/main" id="{78EB2A4F-DAFE-4423-9C19-6EC7CBCBE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445" y="3429000"/>
            <a:ext cx="953110" cy="547337"/>
          </a:xfrm>
          <a:prstGeom prst="rect">
            <a:avLst/>
          </a:prstGeom>
        </p:spPr>
      </p:pic>
    </p:spTree>
    <p:extLst>
      <p:ext uri="{BB962C8B-B14F-4D97-AF65-F5344CB8AC3E}">
        <p14:creationId xmlns:p14="http://schemas.microsoft.com/office/powerpoint/2010/main" val="2996333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198" y="919341"/>
            <a:ext cx="6571802" cy="4693668"/>
          </a:xfrm>
          <a:prstGeom prst="rect">
            <a:avLst/>
          </a:prstGeom>
        </p:spPr>
      </p:pic>
      <p:pic>
        <p:nvPicPr>
          <p:cNvPr id="3" name="Picture 2">
            <a:extLst>
              <a:ext uri="{FF2B5EF4-FFF2-40B4-BE49-F238E27FC236}">
                <a16:creationId xmlns:a16="http://schemas.microsoft.com/office/drawing/2014/main" id="{436F75C3-353B-43D3-8D52-832AD04CA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297" y="919341"/>
            <a:ext cx="5086765" cy="2921147"/>
          </a:xfrm>
          <a:prstGeom prst="rect">
            <a:avLst/>
          </a:prstGeom>
        </p:spPr>
      </p:pic>
    </p:spTree>
    <p:extLst>
      <p:ext uri="{BB962C8B-B14F-4D97-AF65-F5344CB8AC3E}">
        <p14:creationId xmlns:p14="http://schemas.microsoft.com/office/powerpoint/2010/main" val="2343580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C2345-DA23-4FE8-B764-807E1F10D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307020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62894380-0039-43CD-9DF6-3AA677B44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pic>
        <p:nvPicPr>
          <p:cNvPr id="3" name="Picture 2">
            <a:extLst>
              <a:ext uri="{FF2B5EF4-FFF2-40B4-BE49-F238E27FC236}">
                <a16:creationId xmlns:a16="http://schemas.microsoft.com/office/drawing/2014/main" id="{38A097C6-BDDE-4948-8BF7-FAA118B4B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6839" y="4328132"/>
            <a:ext cx="1261642" cy="1937044"/>
          </a:xfrm>
          <a:prstGeom prst="rect">
            <a:avLst/>
          </a:prstGeom>
        </p:spPr>
      </p:pic>
      <p:pic>
        <p:nvPicPr>
          <p:cNvPr id="5" name="Picture 4">
            <a:extLst>
              <a:ext uri="{FF2B5EF4-FFF2-40B4-BE49-F238E27FC236}">
                <a16:creationId xmlns:a16="http://schemas.microsoft.com/office/drawing/2014/main" id="{D405F944-F05C-4BF6-AD4F-5C0DDB1453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9444" y="4328132"/>
            <a:ext cx="1300554" cy="1937044"/>
          </a:xfrm>
          <a:prstGeom prst="rect">
            <a:avLst/>
          </a:prstGeom>
        </p:spPr>
      </p:pic>
    </p:spTree>
    <p:extLst>
      <p:ext uri="{BB962C8B-B14F-4D97-AF65-F5344CB8AC3E}">
        <p14:creationId xmlns:p14="http://schemas.microsoft.com/office/powerpoint/2010/main" val="77077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9821F-1ADC-4048-9C3B-33B106E3685E}"/>
              </a:ext>
            </a:extLst>
          </p:cNvPr>
          <p:cNvSpPr txBox="1"/>
          <p:nvPr/>
        </p:nvSpPr>
        <p:spPr>
          <a:xfrm>
            <a:off x="-1772" y="308750"/>
            <a:ext cx="121955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Stukely Westcott (1592-1678)</a:t>
            </a:r>
          </a:p>
        </p:txBody>
      </p:sp>
      <p:sp>
        <p:nvSpPr>
          <p:cNvPr id="4" name="TextBox 3">
            <a:extLst>
              <a:ext uri="{FF2B5EF4-FFF2-40B4-BE49-F238E27FC236}">
                <a16:creationId xmlns:a16="http://schemas.microsoft.com/office/drawing/2014/main" id="{4D7DBB36-E378-4CAE-9C46-EA69F74D5C07}"/>
              </a:ext>
            </a:extLst>
          </p:cNvPr>
          <p:cNvSpPr txBox="1"/>
          <p:nvPr/>
        </p:nvSpPr>
        <p:spPr>
          <a:xfrm>
            <a:off x="627320" y="1397675"/>
            <a:ext cx="5699051" cy="1538883"/>
          </a:xfrm>
          <a:prstGeom prst="rect">
            <a:avLst/>
          </a:prstGeom>
          <a:noFill/>
        </p:spPr>
        <p:txBody>
          <a:bodyPr wrap="square" rtlCol="0">
            <a:spAutoFit/>
          </a:bodyPr>
          <a:lstStyle/>
          <a:p>
            <a:pPr>
              <a:spcAft>
                <a:spcPts val="1200"/>
              </a:spcAft>
            </a:pPr>
            <a:r>
              <a:rPr lang="en-US" sz="2800" dirty="0"/>
              <a:t>1592: Born Somersetshire, England</a:t>
            </a:r>
          </a:p>
          <a:p>
            <a:pPr>
              <a:spcAft>
                <a:spcPts val="1200"/>
              </a:spcAft>
            </a:pPr>
            <a:r>
              <a:rPr lang="en-US" sz="2800" dirty="0"/>
              <a:t>1619: Marries Juliana Marchant,</a:t>
            </a:r>
            <a:br>
              <a:rPr lang="en-US" sz="2800" dirty="0"/>
            </a:br>
            <a:r>
              <a:rPr lang="en-US" sz="2800" dirty="0"/>
              <a:t>St. John the Baptist Church, Yeovil</a:t>
            </a:r>
            <a:endParaRPr lang="en-US" dirty="0"/>
          </a:p>
        </p:txBody>
      </p:sp>
      <p:pic>
        <p:nvPicPr>
          <p:cNvPr id="6" name="Picture 5">
            <a:extLst>
              <a:ext uri="{FF2B5EF4-FFF2-40B4-BE49-F238E27FC236}">
                <a16:creationId xmlns:a16="http://schemas.microsoft.com/office/drawing/2014/main" id="{79C7D30B-ED2F-46F1-830B-CD97B39C5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653" y="1215797"/>
            <a:ext cx="4308617" cy="5619164"/>
          </a:xfrm>
          <a:prstGeom prst="rect">
            <a:avLst/>
          </a:prstGeom>
        </p:spPr>
      </p:pic>
    </p:spTree>
    <p:extLst>
      <p:ext uri="{BB962C8B-B14F-4D97-AF65-F5344CB8AC3E}">
        <p14:creationId xmlns:p14="http://schemas.microsoft.com/office/powerpoint/2010/main" val="605503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95CA4F-280B-493A-B80D-5958488498E8}"/>
              </a:ext>
            </a:extLst>
          </p:cNvPr>
          <p:cNvGrpSpPr/>
          <p:nvPr/>
        </p:nvGrpSpPr>
        <p:grpSpPr>
          <a:xfrm>
            <a:off x="609600" y="460717"/>
            <a:ext cx="10972800" cy="5936566"/>
            <a:chOff x="872197" y="659959"/>
            <a:chExt cx="10972800" cy="5936566"/>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97" y="659959"/>
              <a:ext cx="5762918" cy="5936566"/>
            </a:xfrm>
            <a:prstGeom prst="rect">
              <a:avLst/>
            </a:prstGeom>
          </p:spPr>
        </p:pic>
        <p:sp>
          <p:nvSpPr>
            <p:cNvPr id="3" name="Rectangle 2">
              <a:extLst>
                <a:ext uri="{FF2B5EF4-FFF2-40B4-BE49-F238E27FC236}">
                  <a16:creationId xmlns:a16="http://schemas.microsoft.com/office/drawing/2014/main" id="{010BD3AA-30E0-49BB-82D9-5F46D320F167}"/>
                </a:ext>
              </a:extLst>
            </p:cNvPr>
            <p:cNvSpPr/>
            <p:nvPr/>
          </p:nvSpPr>
          <p:spPr>
            <a:xfrm>
              <a:off x="7141259" y="659959"/>
              <a:ext cx="4703738" cy="2308324"/>
            </a:xfrm>
            <a:prstGeom prst="rect">
              <a:avLst/>
            </a:prstGeom>
          </p:spPr>
          <p:txBody>
            <a:bodyPr wrap="square">
              <a:spAutoFit/>
            </a:bodyPr>
            <a:lstStyle/>
            <a:p>
              <a:r>
                <a:rPr lang="en-US" sz="4800" b="1" i="1" dirty="0"/>
                <a:t>Martha Westcott</a:t>
              </a:r>
            </a:p>
            <a:p>
              <a:r>
                <a:rPr lang="en-US" sz="4800" b="1" i="1" dirty="0"/>
                <a:t>Eye Has Not Seen</a:t>
              </a:r>
            </a:p>
            <a:p>
              <a:r>
                <a:rPr lang="en-US" sz="4800" b="1" i="1" dirty="0"/>
                <a:t>1841, Age 11</a:t>
              </a:r>
            </a:p>
          </p:txBody>
        </p:sp>
      </p:grpSp>
    </p:spTree>
    <p:extLst>
      <p:ext uri="{BB962C8B-B14F-4D97-AF65-F5344CB8AC3E}">
        <p14:creationId xmlns:p14="http://schemas.microsoft.com/office/powerpoint/2010/main" val="370961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23" y="828464"/>
            <a:ext cx="5408493" cy="5571461"/>
          </a:xfrm>
          <a:prstGeom prst="rect">
            <a:avLst/>
          </a:prstGeom>
        </p:spPr>
      </p:pic>
      <p:pic>
        <p:nvPicPr>
          <p:cNvPr id="5" name="Picture 4">
            <a:extLst>
              <a:ext uri="{FF2B5EF4-FFF2-40B4-BE49-F238E27FC236}">
                <a16:creationId xmlns:a16="http://schemas.microsoft.com/office/drawing/2014/main" id="{A6CC28E8-2AD2-406C-BF5F-CA6F7DA0A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291989"/>
            <a:ext cx="5768777" cy="6423106"/>
          </a:xfrm>
          <a:prstGeom prst="rect">
            <a:avLst/>
          </a:prstGeom>
        </p:spPr>
      </p:pic>
    </p:spTree>
    <p:extLst>
      <p:ext uri="{BB962C8B-B14F-4D97-AF65-F5344CB8AC3E}">
        <p14:creationId xmlns:p14="http://schemas.microsoft.com/office/powerpoint/2010/main" val="2332969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4339-61E9-4831-9AD1-1E804D8CA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925" y="304581"/>
            <a:ext cx="4238185" cy="6108946"/>
          </a:xfrm>
          <a:prstGeom prst="rect">
            <a:avLst/>
          </a:prstGeom>
        </p:spPr>
      </p:pic>
      <p:pic>
        <p:nvPicPr>
          <p:cNvPr id="5" name="Picture 4">
            <a:extLst>
              <a:ext uri="{FF2B5EF4-FFF2-40B4-BE49-F238E27FC236}">
                <a16:creationId xmlns:a16="http://schemas.microsoft.com/office/drawing/2014/main" id="{7BDD1C3A-4701-40CC-B8C6-2A6704FEF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884" y="304581"/>
            <a:ext cx="4718011" cy="6553419"/>
          </a:xfrm>
          <a:prstGeom prst="rect">
            <a:avLst/>
          </a:prstGeom>
        </p:spPr>
      </p:pic>
    </p:spTree>
    <p:extLst>
      <p:ext uri="{BB962C8B-B14F-4D97-AF65-F5344CB8AC3E}">
        <p14:creationId xmlns:p14="http://schemas.microsoft.com/office/powerpoint/2010/main" val="255419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5B637-B36E-4D06-B96E-5F0762FC0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840" y="127322"/>
            <a:ext cx="7402286" cy="9252857"/>
          </a:xfrm>
          <a:prstGeom prst="rect">
            <a:avLst/>
          </a:prstGeom>
        </p:spPr>
      </p:pic>
      <p:pic>
        <p:nvPicPr>
          <p:cNvPr id="7" name="Picture 6">
            <a:extLst>
              <a:ext uri="{FF2B5EF4-FFF2-40B4-BE49-F238E27FC236}">
                <a16:creationId xmlns:a16="http://schemas.microsoft.com/office/drawing/2014/main" id="{45ACEB7A-CBEA-4FE9-A2A5-1E56E7688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47" y="899737"/>
            <a:ext cx="4789715" cy="5058526"/>
          </a:xfrm>
          <a:prstGeom prst="rect">
            <a:avLst/>
          </a:prstGeom>
        </p:spPr>
      </p:pic>
      <p:sp>
        <p:nvSpPr>
          <p:cNvPr id="6" name="TextBox 5">
            <a:extLst>
              <a:ext uri="{FF2B5EF4-FFF2-40B4-BE49-F238E27FC236}">
                <a16:creationId xmlns:a16="http://schemas.microsoft.com/office/drawing/2014/main" id="{6534BDD3-A948-4205-9641-642B9E669763}"/>
              </a:ext>
            </a:extLst>
          </p:cNvPr>
          <p:cNvSpPr txBox="1"/>
          <p:nvPr/>
        </p:nvSpPr>
        <p:spPr>
          <a:xfrm>
            <a:off x="1109330" y="3075057"/>
            <a:ext cx="10777871" cy="707886"/>
          </a:xfrm>
          <a:prstGeom prst="rect">
            <a:avLst/>
          </a:prstGeom>
          <a:solidFill>
            <a:schemeClr val="bg2"/>
          </a:solidFill>
          <a:ln w="38100">
            <a:solidFill>
              <a:schemeClr val="tx1"/>
            </a:solidFill>
          </a:ln>
        </p:spPr>
        <p:txBody>
          <a:bodyPr wrap="square" rtlCol="0">
            <a:spAutoFit/>
          </a:bodyPr>
          <a:lstStyle/>
          <a:p>
            <a:r>
              <a:rPr lang="en-US" sz="4000" dirty="0"/>
              <a:t>Cook, Sarah C.   W/F/84  Boarder   </a:t>
            </a:r>
            <a:r>
              <a:rPr lang="en-US" sz="4000" b="1" dirty="0"/>
              <a:t>Insane</a:t>
            </a:r>
          </a:p>
        </p:txBody>
      </p:sp>
    </p:spTree>
    <p:extLst>
      <p:ext uri="{BB962C8B-B14F-4D97-AF65-F5344CB8AC3E}">
        <p14:creationId xmlns:p14="http://schemas.microsoft.com/office/powerpoint/2010/main" val="2467123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36DEF-6432-4C8E-A9F8-E44CC27B7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0" y="127322"/>
            <a:ext cx="5029200" cy="7337978"/>
          </a:xfrm>
          <a:prstGeom prst="rect">
            <a:avLst/>
          </a:prstGeom>
        </p:spPr>
      </p:pic>
      <p:pic>
        <p:nvPicPr>
          <p:cNvPr id="5" name="Picture 4">
            <a:extLst>
              <a:ext uri="{FF2B5EF4-FFF2-40B4-BE49-F238E27FC236}">
                <a16:creationId xmlns:a16="http://schemas.microsoft.com/office/drawing/2014/main" id="{3695B637-B36E-4D06-B96E-5F0762FC0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840" y="127322"/>
            <a:ext cx="7402286" cy="9252857"/>
          </a:xfrm>
          <a:prstGeom prst="rect">
            <a:avLst/>
          </a:prstGeom>
        </p:spPr>
      </p:pic>
      <p:sp>
        <p:nvSpPr>
          <p:cNvPr id="6" name="TextBox 5">
            <a:extLst>
              <a:ext uri="{FF2B5EF4-FFF2-40B4-BE49-F238E27FC236}">
                <a16:creationId xmlns:a16="http://schemas.microsoft.com/office/drawing/2014/main" id="{6534BDD3-A948-4205-9641-642B9E669763}"/>
              </a:ext>
            </a:extLst>
          </p:cNvPr>
          <p:cNvSpPr txBox="1"/>
          <p:nvPr/>
        </p:nvSpPr>
        <p:spPr>
          <a:xfrm>
            <a:off x="1414130" y="1676578"/>
            <a:ext cx="10777871" cy="707886"/>
          </a:xfrm>
          <a:prstGeom prst="rect">
            <a:avLst/>
          </a:prstGeom>
          <a:solidFill>
            <a:schemeClr val="bg2"/>
          </a:solidFill>
          <a:ln w="38100">
            <a:solidFill>
              <a:schemeClr val="tx1"/>
            </a:solidFill>
          </a:ln>
        </p:spPr>
        <p:txBody>
          <a:bodyPr wrap="square" rtlCol="0">
            <a:spAutoFit/>
          </a:bodyPr>
          <a:lstStyle/>
          <a:p>
            <a:r>
              <a:rPr lang="en-US" sz="4000" dirty="0"/>
              <a:t>[Westcott], Martha A.   W/F/49  </a:t>
            </a:r>
            <a:r>
              <a:rPr lang="en-US" sz="4000" dirty="0">
                <a:ln>
                  <a:solidFill>
                    <a:schemeClr val="tx1"/>
                  </a:solidFill>
                </a:ln>
              </a:rPr>
              <a:t>Sister</a:t>
            </a:r>
            <a:r>
              <a:rPr lang="en-US" sz="4000" dirty="0"/>
              <a:t>  Seamstress</a:t>
            </a:r>
          </a:p>
        </p:txBody>
      </p:sp>
    </p:spTree>
    <p:extLst>
      <p:ext uri="{BB962C8B-B14F-4D97-AF65-F5344CB8AC3E}">
        <p14:creationId xmlns:p14="http://schemas.microsoft.com/office/powerpoint/2010/main" val="149541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7AF09C-287A-4308-9EC0-DA05080FC43F}"/>
              </a:ext>
            </a:extLst>
          </p:cNvPr>
          <p:cNvGrpSpPr/>
          <p:nvPr/>
        </p:nvGrpSpPr>
        <p:grpSpPr>
          <a:xfrm>
            <a:off x="1342050" y="814710"/>
            <a:ext cx="9507901" cy="5228580"/>
            <a:chOff x="1051537" y="373348"/>
            <a:chExt cx="9507901" cy="522858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37" y="373348"/>
              <a:ext cx="5075641" cy="5228580"/>
            </a:xfrm>
            <a:prstGeom prst="rect">
              <a:avLst/>
            </a:prstGeom>
          </p:spPr>
        </p:pic>
        <p:pic>
          <p:nvPicPr>
            <p:cNvPr id="5" name="Picture 4">
              <a:extLst>
                <a:ext uri="{FF2B5EF4-FFF2-40B4-BE49-F238E27FC236}">
                  <a16:creationId xmlns:a16="http://schemas.microsoft.com/office/drawing/2014/main" id="{A89A14C7-36FE-488B-8698-8D687A00E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4293" y="373348"/>
              <a:ext cx="3735145" cy="5228580"/>
            </a:xfrm>
            <a:prstGeom prst="rect">
              <a:avLst/>
            </a:prstGeom>
          </p:spPr>
        </p:pic>
      </p:grpSp>
    </p:spTree>
    <p:extLst>
      <p:ext uri="{BB962C8B-B14F-4D97-AF65-F5344CB8AC3E}">
        <p14:creationId xmlns:p14="http://schemas.microsoft.com/office/powerpoint/2010/main" val="2184873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86896" y="2068286"/>
            <a:ext cx="9018209" cy="3445179"/>
            <a:chOff x="203988" y="1524000"/>
            <a:chExt cx="11770298" cy="455022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88" y="1524000"/>
              <a:ext cx="3607536" cy="381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154" y="1524000"/>
              <a:ext cx="4417132" cy="45502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622" y="1524000"/>
              <a:ext cx="3287434" cy="3841394"/>
            </a:xfrm>
            <a:prstGeom prst="rect">
              <a:avLst/>
            </a:prstGeom>
          </p:spPr>
        </p:pic>
      </p:grpSp>
      <p:sp>
        <p:nvSpPr>
          <p:cNvPr id="6" name="TextBox 5"/>
          <p:cNvSpPr txBox="1"/>
          <p:nvPr/>
        </p:nvSpPr>
        <p:spPr>
          <a:xfrm>
            <a:off x="604157" y="308750"/>
            <a:ext cx="10983686"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Three Samplers from</a:t>
            </a:r>
            <a:br>
              <a:rPr lang="en-US" sz="4800" b="1" dirty="0">
                <a:effectLst>
                  <a:outerShdw blurRad="38100" dist="38100" dir="2700000" algn="tl">
                    <a:srgbClr val="000000">
                      <a:alpha val="43137"/>
                    </a:srgbClr>
                  </a:outerShdw>
                </a:effectLst>
                <a:latin typeface="AGaramond Bold" pitchFamily="18" charset="0"/>
              </a:rPr>
            </a:br>
            <a:r>
              <a:rPr lang="en-US" sz="4800" b="1" dirty="0">
                <a:effectLst>
                  <a:outerShdw blurRad="38100" dist="38100" dir="2700000" algn="tl">
                    <a:srgbClr val="000000">
                      <a:alpha val="43137"/>
                    </a:srgbClr>
                  </a:outerShdw>
                </a:effectLst>
                <a:latin typeface="AGaramond Bold" pitchFamily="18" charset="0"/>
              </a:rPr>
              <a:t>Westcott, Rhode Island</a:t>
            </a:r>
          </a:p>
        </p:txBody>
      </p:sp>
      <p:sp>
        <p:nvSpPr>
          <p:cNvPr id="8" name="TextBox 7">
            <a:extLst>
              <a:ext uri="{FF2B5EF4-FFF2-40B4-BE49-F238E27FC236}">
                <a16:creationId xmlns:a16="http://schemas.microsoft.com/office/drawing/2014/main" id="{D7A812BC-E3F2-40CB-8704-0337376D1E8C}"/>
              </a:ext>
            </a:extLst>
          </p:cNvPr>
          <p:cNvSpPr txBox="1"/>
          <p:nvPr/>
        </p:nvSpPr>
        <p:spPr>
          <a:xfrm>
            <a:off x="1586896" y="5528920"/>
            <a:ext cx="9268946" cy="1015663"/>
          </a:xfrm>
          <a:prstGeom prst="rect">
            <a:avLst/>
          </a:prstGeom>
          <a:noFill/>
        </p:spPr>
        <p:txBody>
          <a:bodyPr wrap="square" rtlCol="0">
            <a:spAutoFit/>
          </a:bodyPr>
          <a:lstStyle/>
          <a:p>
            <a:pPr algn="ctr"/>
            <a:r>
              <a:rPr lang="en-US" sz="6000" b="1" dirty="0">
                <a:solidFill>
                  <a:srgbClr val="006600"/>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4976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ign on the side of a road&#10;&#10;Description automatically generated">
            <a:extLst>
              <a:ext uri="{FF2B5EF4-FFF2-40B4-BE49-F238E27FC236}">
                <a16:creationId xmlns:a16="http://schemas.microsoft.com/office/drawing/2014/main" id="{7ABA5C43-F958-45DB-8F4B-7142C05C93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46" b="18754"/>
          <a:stretch/>
        </p:blipFill>
        <p:spPr>
          <a:xfrm>
            <a:off x="20" y="10"/>
            <a:ext cx="12191980" cy="6857990"/>
          </a:xfrm>
          <a:prstGeom prst="rect">
            <a:avLst/>
          </a:prstGeom>
        </p:spPr>
      </p:pic>
    </p:spTree>
    <p:extLst>
      <p:ext uri="{BB962C8B-B14F-4D97-AF65-F5344CB8AC3E}">
        <p14:creationId xmlns:p14="http://schemas.microsoft.com/office/powerpoint/2010/main" val="91256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9821F-1ADC-4048-9C3B-33B106E3685E}"/>
              </a:ext>
            </a:extLst>
          </p:cNvPr>
          <p:cNvSpPr txBox="1"/>
          <p:nvPr/>
        </p:nvSpPr>
        <p:spPr>
          <a:xfrm>
            <a:off x="-1772" y="308750"/>
            <a:ext cx="121955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Stukely Westcott (1592-1678)</a:t>
            </a:r>
          </a:p>
        </p:txBody>
      </p:sp>
      <p:sp>
        <p:nvSpPr>
          <p:cNvPr id="4" name="TextBox 3">
            <a:extLst>
              <a:ext uri="{FF2B5EF4-FFF2-40B4-BE49-F238E27FC236}">
                <a16:creationId xmlns:a16="http://schemas.microsoft.com/office/drawing/2014/main" id="{4D7DBB36-E378-4CAE-9C46-EA69F74D5C07}"/>
              </a:ext>
            </a:extLst>
          </p:cNvPr>
          <p:cNvSpPr txBox="1"/>
          <p:nvPr/>
        </p:nvSpPr>
        <p:spPr>
          <a:xfrm>
            <a:off x="627320" y="1397675"/>
            <a:ext cx="5699051" cy="2554545"/>
          </a:xfrm>
          <a:prstGeom prst="rect">
            <a:avLst/>
          </a:prstGeom>
          <a:noFill/>
        </p:spPr>
        <p:txBody>
          <a:bodyPr wrap="square" rtlCol="0">
            <a:spAutoFit/>
          </a:bodyPr>
          <a:lstStyle/>
          <a:p>
            <a:pPr>
              <a:spcAft>
                <a:spcPts val="1200"/>
              </a:spcAft>
            </a:pPr>
            <a:r>
              <a:rPr lang="en-US" sz="2800" dirty="0"/>
              <a:t>1592: Born Somersetshire, England</a:t>
            </a:r>
          </a:p>
          <a:p>
            <a:pPr>
              <a:spcAft>
                <a:spcPts val="1200"/>
              </a:spcAft>
            </a:pPr>
            <a:r>
              <a:rPr lang="en-US" sz="2800" dirty="0"/>
              <a:t>1619: Marries Juliana Marchant,</a:t>
            </a:r>
            <a:br>
              <a:rPr lang="en-US" sz="2800" dirty="0"/>
            </a:br>
            <a:r>
              <a:rPr lang="en-US" sz="2800" dirty="0"/>
              <a:t>St. John the Baptist Church, Yeovil</a:t>
            </a:r>
          </a:p>
          <a:p>
            <a:pPr>
              <a:spcAft>
                <a:spcPts val="1200"/>
              </a:spcAft>
            </a:pPr>
            <a:r>
              <a:rPr lang="en-US" sz="2800" dirty="0"/>
              <a:t>1635: Sails from Dartmouth;</a:t>
            </a:r>
            <a:br>
              <a:rPr lang="en-US" sz="2800" dirty="0"/>
            </a:br>
            <a:r>
              <a:rPr lang="en-US" sz="2800" dirty="0"/>
              <a:t>joins John and Mary Sweet in Salem</a:t>
            </a:r>
          </a:p>
        </p:txBody>
      </p:sp>
      <p:pic>
        <p:nvPicPr>
          <p:cNvPr id="8" name="Picture 7">
            <a:extLst>
              <a:ext uri="{FF2B5EF4-FFF2-40B4-BE49-F238E27FC236}">
                <a16:creationId xmlns:a16="http://schemas.microsoft.com/office/drawing/2014/main" id="{6CB2988D-259A-4FF4-BA34-AF587A3DF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139746"/>
            <a:ext cx="5954816" cy="4420165"/>
          </a:xfrm>
          <a:prstGeom prst="rect">
            <a:avLst/>
          </a:prstGeom>
        </p:spPr>
      </p:pic>
      <p:pic>
        <p:nvPicPr>
          <p:cNvPr id="6" name="Picture 5">
            <a:extLst>
              <a:ext uri="{FF2B5EF4-FFF2-40B4-BE49-F238E27FC236}">
                <a16:creationId xmlns:a16="http://schemas.microsoft.com/office/drawing/2014/main" id="{7E7BC239-F1A9-47B5-805D-3AA826195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 y="5282495"/>
            <a:ext cx="12192000" cy="1335879"/>
          </a:xfrm>
          <a:prstGeom prst="rect">
            <a:avLst/>
          </a:prstGeom>
        </p:spPr>
      </p:pic>
      <p:pic>
        <p:nvPicPr>
          <p:cNvPr id="10" name="Picture 9">
            <a:extLst>
              <a:ext uri="{FF2B5EF4-FFF2-40B4-BE49-F238E27FC236}">
                <a16:creationId xmlns:a16="http://schemas.microsoft.com/office/drawing/2014/main" id="{0FA597FB-E49C-42E9-94CF-88923B3AF8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405" y="3695722"/>
            <a:ext cx="2485585" cy="1864189"/>
          </a:xfrm>
          <a:prstGeom prst="rect">
            <a:avLst/>
          </a:prstGeom>
        </p:spPr>
      </p:pic>
    </p:spTree>
    <p:extLst>
      <p:ext uri="{BB962C8B-B14F-4D97-AF65-F5344CB8AC3E}">
        <p14:creationId xmlns:p14="http://schemas.microsoft.com/office/powerpoint/2010/main" val="192707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9821F-1ADC-4048-9C3B-33B106E3685E}"/>
              </a:ext>
            </a:extLst>
          </p:cNvPr>
          <p:cNvSpPr txBox="1"/>
          <p:nvPr/>
        </p:nvSpPr>
        <p:spPr>
          <a:xfrm>
            <a:off x="-1772" y="308750"/>
            <a:ext cx="121955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Stukely Westcott (1592-1678)</a:t>
            </a:r>
          </a:p>
        </p:txBody>
      </p:sp>
      <p:sp>
        <p:nvSpPr>
          <p:cNvPr id="4" name="TextBox 3">
            <a:extLst>
              <a:ext uri="{FF2B5EF4-FFF2-40B4-BE49-F238E27FC236}">
                <a16:creationId xmlns:a16="http://schemas.microsoft.com/office/drawing/2014/main" id="{4D7DBB36-E378-4CAE-9C46-EA69F74D5C07}"/>
              </a:ext>
            </a:extLst>
          </p:cNvPr>
          <p:cNvSpPr txBox="1"/>
          <p:nvPr/>
        </p:nvSpPr>
        <p:spPr>
          <a:xfrm>
            <a:off x="627320" y="1397675"/>
            <a:ext cx="5699051" cy="3570208"/>
          </a:xfrm>
          <a:prstGeom prst="rect">
            <a:avLst/>
          </a:prstGeom>
          <a:noFill/>
        </p:spPr>
        <p:txBody>
          <a:bodyPr wrap="square" rtlCol="0">
            <a:spAutoFit/>
          </a:bodyPr>
          <a:lstStyle/>
          <a:p>
            <a:pPr>
              <a:spcAft>
                <a:spcPts val="1200"/>
              </a:spcAft>
            </a:pPr>
            <a:r>
              <a:rPr lang="en-US" sz="2800" dirty="0"/>
              <a:t>1592: Born Somersetshire, England</a:t>
            </a:r>
          </a:p>
          <a:p>
            <a:pPr>
              <a:spcAft>
                <a:spcPts val="1200"/>
              </a:spcAft>
            </a:pPr>
            <a:r>
              <a:rPr lang="en-US" sz="2800" dirty="0"/>
              <a:t>1619: Marries Juliana Marchant,</a:t>
            </a:r>
            <a:br>
              <a:rPr lang="en-US" sz="2800" dirty="0"/>
            </a:br>
            <a:r>
              <a:rPr lang="en-US" sz="2800" dirty="0"/>
              <a:t>St. John the Baptist Church, Yeovil</a:t>
            </a:r>
          </a:p>
          <a:p>
            <a:pPr>
              <a:spcAft>
                <a:spcPts val="1200"/>
              </a:spcAft>
            </a:pPr>
            <a:r>
              <a:rPr lang="en-US" sz="2800" dirty="0"/>
              <a:t>1635: Sails from Dartmouth;</a:t>
            </a:r>
            <a:br>
              <a:rPr lang="en-US" sz="2800" dirty="0"/>
            </a:br>
            <a:r>
              <a:rPr lang="en-US" sz="2800" dirty="0"/>
              <a:t>joins John and Mary Sweet in Salem</a:t>
            </a:r>
          </a:p>
          <a:p>
            <a:pPr>
              <a:spcAft>
                <a:spcPts val="1200"/>
              </a:spcAft>
            </a:pPr>
            <a:r>
              <a:rPr lang="en-US" sz="2800" dirty="0"/>
              <a:t>1638: Follows Williams to Providence:</a:t>
            </a:r>
            <a:br>
              <a:rPr lang="en-US" sz="2800" dirty="0"/>
            </a:br>
            <a:r>
              <a:rPr lang="en-US" sz="2800" dirty="0"/>
              <a:t>Baptized, Proprietor</a:t>
            </a:r>
            <a:endParaRPr lang="en-US" dirty="0"/>
          </a:p>
        </p:txBody>
      </p:sp>
      <p:pic>
        <p:nvPicPr>
          <p:cNvPr id="5" name="Picture 4">
            <a:extLst>
              <a:ext uri="{FF2B5EF4-FFF2-40B4-BE49-F238E27FC236}">
                <a16:creationId xmlns:a16="http://schemas.microsoft.com/office/drawing/2014/main" id="{A75DE36F-A2B0-42B5-A6FE-A82B2A06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013" y="1139747"/>
            <a:ext cx="4610005" cy="5668039"/>
          </a:xfrm>
          <a:prstGeom prst="rect">
            <a:avLst/>
          </a:prstGeom>
        </p:spPr>
      </p:pic>
    </p:spTree>
    <p:extLst>
      <p:ext uri="{BB962C8B-B14F-4D97-AF65-F5344CB8AC3E}">
        <p14:creationId xmlns:p14="http://schemas.microsoft.com/office/powerpoint/2010/main" val="396672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9821F-1ADC-4048-9C3B-33B106E3685E}"/>
              </a:ext>
            </a:extLst>
          </p:cNvPr>
          <p:cNvSpPr txBox="1"/>
          <p:nvPr/>
        </p:nvSpPr>
        <p:spPr>
          <a:xfrm>
            <a:off x="-1772" y="308750"/>
            <a:ext cx="121955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AGaramond Bold" pitchFamily="18" charset="0"/>
              </a:rPr>
              <a:t>Stukely Westcott (1592-1678)</a:t>
            </a:r>
          </a:p>
        </p:txBody>
      </p:sp>
      <p:sp>
        <p:nvSpPr>
          <p:cNvPr id="4" name="TextBox 3">
            <a:extLst>
              <a:ext uri="{FF2B5EF4-FFF2-40B4-BE49-F238E27FC236}">
                <a16:creationId xmlns:a16="http://schemas.microsoft.com/office/drawing/2014/main" id="{4D7DBB36-E378-4CAE-9C46-EA69F74D5C07}"/>
              </a:ext>
            </a:extLst>
          </p:cNvPr>
          <p:cNvSpPr txBox="1"/>
          <p:nvPr/>
        </p:nvSpPr>
        <p:spPr>
          <a:xfrm>
            <a:off x="627320" y="1397675"/>
            <a:ext cx="5699051" cy="5170646"/>
          </a:xfrm>
          <a:prstGeom prst="rect">
            <a:avLst/>
          </a:prstGeom>
          <a:noFill/>
        </p:spPr>
        <p:txBody>
          <a:bodyPr wrap="square" rtlCol="0">
            <a:spAutoFit/>
          </a:bodyPr>
          <a:lstStyle/>
          <a:p>
            <a:pPr>
              <a:spcAft>
                <a:spcPts val="1200"/>
              </a:spcAft>
            </a:pPr>
            <a:r>
              <a:rPr lang="en-US" sz="2800" dirty="0">
                <a:solidFill>
                  <a:schemeClr val="tx2">
                    <a:lumMod val="75000"/>
                  </a:schemeClr>
                </a:solidFill>
              </a:rPr>
              <a:t>1592: Born Somersetshire, England</a:t>
            </a:r>
          </a:p>
          <a:p>
            <a:pPr>
              <a:spcAft>
                <a:spcPts val="1200"/>
              </a:spcAft>
            </a:pPr>
            <a:r>
              <a:rPr lang="en-US" sz="2800" dirty="0">
                <a:solidFill>
                  <a:schemeClr val="tx2">
                    <a:lumMod val="75000"/>
                  </a:schemeClr>
                </a:solidFill>
              </a:rPr>
              <a:t>1619: Marries Juliana Marchant,</a:t>
            </a:r>
            <a:br>
              <a:rPr lang="en-US" sz="2800" dirty="0">
                <a:solidFill>
                  <a:schemeClr val="tx2">
                    <a:lumMod val="75000"/>
                  </a:schemeClr>
                </a:solidFill>
              </a:rPr>
            </a:br>
            <a:r>
              <a:rPr lang="en-US" sz="2800" dirty="0">
                <a:solidFill>
                  <a:schemeClr val="tx2">
                    <a:lumMod val="75000"/>
                  </a:schemeClr>
                </a:solidFill>
              </a:rPr>
              <a:t>St. John the Baptist Church, Yeovil</a:t>
            </a:r>
          </a:p>
          <a:p>
            <a:pPr>
              <a:spcAft>
                <a:spcPts val="1200"/>
              </a:spcAft>
            </a:pPr>
            <a:r>
              <a:rPr lang="en-US" sz="2800" dirty="0">
                <a:solidFill>
                  <a:schemeClr val="tx2">
                    <a:lumMod val="75000"/>
                  </a:schemeClr>
                </a:solidFill>
              </a:rPr>
              <a:t>1635: Sails from Dartmouth;</a:t>
            </a:r>
            <a:br>
              <a:rPr lang="en-US" sz="2800" dirty="0">
                <a:solidFill>
                  <a:schemeClr val="tx2">
                    <a:lumMod val="75000"/>
                  </a:schemeClr>
                </a:solidFill>
              </a:rPr>
            </a:br>
            <a:r>
              <a:rPr lang="en-US" sz="2800" dirty="0">
                <a:solidFill>
                  <a:schemeClr val="tx2">
                    <a:lumMod val="75000"/>
                  </a:schemeClr>
                </a:solidFill>
              </a:rPr>
              <a:t>joins John and Mary Sweet in Salem</a:t>
            </a:r>
          </a:p>
          <a:p>
            <a:pPr>
              <a:spcAft>
                <a:spcPts val="1200"/>
              </a:spcAft>
            </a:pPr>
            <a:r>
              <a:rPr lang="en-US" sz="2800" dirty="0">
                <a:solidFill>
                  <a:schemeClr val="tx2">
                    <a:lumMod val="75000"/>
                  </a:schemeClr>
                </a:solidFill>
              </a:rPr>
              <a:t>1638: Follows Williams to Providence:</a:t>
            </a:r>
            <a:br>
              <a:rPr lang="en-US" sz="2800" dirty="0">
                <a:solidFill>
                  <a:schemeClr val="tx2">
                    <a:lumMod val="75000"/>
                  </a:schemeClr>
                </a:solidFill>
              </a:rPr>
            </a:br>
            <a:r>
              <a:rPr lang="en-US" sz="2800" dirty="0">
                <a:solidFill>
                  <a:schemeClr val="tx2">
                    <a:lumMod val="75000"/>
                  </a:schemeClr>
                </a:solidFill>
              </a:rPr>
              <a:t>Baptized, Proprietor</a:t>
            </a:r>
          </a:p>
          <a:p>
            <a:pPr>
              <a:spcAft>
                <a:spcPts val="1200"/>
              </a:spcAft>
            </a:pPr>
            <a:r>
              <a:rPr lang="en-US" sz="2800" dirty="0">
                <a:solidFill>
                  <a:schemeClr val="tx2">
                    <a:lumMod val="75000"/>
                  </a:schemeClr>
                </a:solidFill>
              </a:rPr>
              <a:t>1644: Received Purchaser in Shawomet</a:t>
            </a:r>
          </a:p>
          <a:p>
            <a:pPr>
              <a:spcAft>
                <a:spcPts val="1200"/>
              </a:spcAft>
            </a:pPr>
            <a:r>
              <a:rPr lang="en-US" sz="2800" dirty="0">
                <a:solidFill>
                  <a:schemeClr val="tx2">
                    <a:lumMod val="75000"/>
                  </a:schemeClr>
                </a:solidFill>
              </a:rPr>
              <a:t>1678: Dies in Portsmouth</a:t>
            </a:r>
            <a:endParaRPr lang="en-US" dirty="0"/>
          </a:p>
        </p:txBody>
      </p:sp>
      <p:pic>
        <p:nvPicPr>
          <p:cNvPr id="5" name="Picture 4">
            <a:extLst>
              <a:ext uri="{FF2B5EF4-FFF2-40B4-BE49-F238E27FC236}">
                <a16:creationId xmlns:a16="http://schemas.microsoft.com/office/drawing/2014/main" id="{0714E383-CDE8-4481-A72A-9663C72C0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984" y="1397675"/>
            <a:ext cx="3982309" cy="5369006"/>
          </a:xfrm>
          <a:prstGeom prst="rect">
            <a:avLst/>
          </a:prstGeom>
        </p:spPr>
      </p:pic>
    </p:spTree>
    <p:extLst>
      <p:ext uri="{BB962C8B-B14F-4D97-AF65-F5344CB8AC3E}">
        <p14:creationId xmlns:p14="http://schemas.microsoft.com/office/powerpoint/2010/main" val="421662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54" y="-233865"/>
            <a:ext cx="13592011" cy="7101444"/>
          </a:xfrm>
          <a:prstGeom prst="rect">
            <a:avLst/>
          </a:prstGeom>
        </p:spPr>
      </p:pic>
      <p:sp>
        <p:nvSpPr>
          <p:cNvPr id="3" name="TextBox 2">
            <a:extLst>
              <a:ext uri="{FF2B5EF4-FFF2-40B4-BE49-F238E27FC236}">
                <a16:creationId xmlns:a16="http://schemas.microsoft.com/office/drawing/2014/main" id="{1F033610-D5C5-484F-9D2A-681D2AAC8F9F}"/>
              </a:ext>
            </a:extLst>
          </p:cNvPr>
          <p:cNvSpPr txBox="1"/>
          <p:nvPr/>
        </p:nvSpPr>
        <p:spPr>
          <a:xfrm>
            <a:off x="9377917" y="2322611"/>
            <a:ext cx="2828570" cy="1569660"/>
          </a:xfrm>
          <a:prstGeom prst="rect">
            <a:avLst/>
          </a:prstGeom>
          <a:noFill/>
        </p:spPr>
        <p:txBody>
          <a:bodyPr wrap="square" rtlCol="0">
            <a:spAutoFit/>
          </a:bodyPr>
          <a:lstStyle/>
          <a:p>
            <a:pPr algn="ctr"/>
            <a:r>
              <a:rPr lang="en-US" sz="4800" b="1" dirty="0">
                <a:solidFill>
                  <a:schemeClr val="accent4">
                    <a:lumMod val="40000"/>
                    <a:lumOff val="60000"/>
                  </a:schemeClr>
                </a:solidFill>
                <a:effectLst>
                  <a:outerShdw blurRad="38100" dist="38100" dir="2700000" algn="tl">
                    <a:srgbClr val="000000">
                      <a:alpha val="43137"/>
                    </a:srgbClr>
                  </a:outerShdw>
                </a:effectLst>
              </a:rPr>
              <a:t>Olde Warwick</a:t>
            </a:r>
          </a:p>
        </p:txBody>
      </p:sp>
      <p:cxnSp>
        <p:nvCxnSpPr>
          <p:cNvPr id="12" name="Straight Connector 11">
            <a:extLst>
              <a:ext uri="{FF2B5EF4-FFF2-40B4-BE49-F238E27FC236}">
                <a16:creationId xmlns:a16="http://schemas.microsoft.com/office/drawing/2014/main" id="{5CCF1109-6C17-442D-9121-AD45F040CC9E}"/>
              </a:ext>
            </a:extLst>
          </p:cNvPr>
          <p:cNvCxnSpPr>
            <a:cxnSpLocks/>
          </p:cNvCxnSpPr>
          <p:nvPr/>
        </p:nvCxnSpPr>
        <p:spPr>
          <a:xfrm>
            <a:off x="3308499" y="937549"/>
            <a:ext cx="2647860" cy="4155446"/>
          </a:xfrm>
          <a:prstGeom prst="line">
            <a:avLst/>
          </a:prstGeom>
          <a:ln w="57150"/>
          <a:effectLst/>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0AA6A275-B471-4308-AFF7-AB2E5D9C1B7C}"/>
              </a:ext>
            </a:extLst>
          </p:cNvPr>
          <p:cNvSpPr txBox="1"/>
          <p:nvPr/>
        </p:nvSpPr>
        <p:spPr>
          <a:xfrm>
            <a:off x="4180282" y="2485860"/>
            <a:ext cx="1915718" cy="830997"/>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Township</a:t>
            </a:r>
          </a:p>
          <a:p>
            <a:pPr algn="ctr"/>
            <a:r>
              <a:rPr lang="en-US" sz="2400" b="1" dirty="0">
                <a:solidFill>
                  <a:schemeClr val="accent4">
                    <a:lumMod val="20000"/>
                    <a:lumOff val="80000"/>
                  </a:schemeClr>
                </a:solidFill>
                <a:effectLst>
                  <a:outerShdw blurRad="38100" dist="38100" dir="2700000" algn="tl">
                    <a:srgbClr val="000000">
                      <a:alpha val="43137"/>
                    </a:srgbClr>
                  </a:outerShdw>
                </a:effectLst>
              </a:rPr>
              <a:t>Line</a:t>
            </a:r>
            <a:endParaRPr lang="en-US" sz="2000" b="1"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035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54" y="-233865"/>
            <a:ext cx="13592011" cy="7101444"/>
          </a:xfrm>
          <a:prstGeom prst="rect">
            <a:avLst/>
          </a:prstGeom>
        </p:spPr>
      </p:pic>
      <p:sp>
        <p:nvSpPr>
          <p:cNvPr id="3" name="TextBox 2">
            <a:extLst>
              <a:ext uri="{FF2B5EF4-FFF2-40B4-BE49-F238E27FC236}">
                <a16:creationId xmlns:a16="http://schemas.microsoft.com/office/drawing/2014/main" id="{1F033610-D5C5-484F-9D2A-681D2AAC8F9F}"/>
              </a:ext>
            </a:extLst>
          </p:cNvPr>
          <p:cNvSpPr txBox="1"/>
          <p:nvPr/>
        </p:nvSpPr>
        <p:spPr>
          <a:xfrm>
            <a:off x="9377917" y="2322611"/>
            <a:ext cx="2828570" cy="1200329"/>
          </a:xfrm>
          <a:prstGeom prst="rect">
            <a:avLst/>
          </a:prstGeom>
          <a:noFill/>
        </p:spPr>
        <p:txBody>
          <a:bodyPr wrap="square" rtlCol="0">
            <a:spAutoFit/>
          </a:bodyPr>
          <a:lstStyle/>
          <a:p>
            <a:pPr algn="ctr"/>
            <a:r>
              <a:rPr lang="en-US" sz="3600" b="1" dirty="0">
                <a:solidFill>
                  <a:schemeClr val="accent4">
                    <a:lumMod val="40000"/>
                    <a:lumOff val="60000"/>
                  </a:schemeClr>
                </a:solidFill>
                <a:effectLst>
                  <a:outerShdw blurRad="38100" dist="38100" dir="2700000" algn="tl">
                    <a:srgbClr val="000000">
                      <a:alpha val="43137"/>
                    </a:srgbClr>
                  </a:outerShdw>
                </a:effectLst>
              </a:rPr>
              <a:t>Olde Warwick</a:t>
            </a:r>
          </a:p>
        </p:txBody>
      </p:sp>
      <p:sp>
        <p:nvSpPr>
          <p:cNvPr id="4" name="TextBox 3">
            <a:extLst>
              <a:ext uri="{FF2B5EF4-FFF2-40B4-BE49-F238E27FC236}">
                <a16:creationId xmlns:a16="http://schemas.microsoft.com/office/drawing/2014/main" id="{6F0A9055-E99D-43CE-93C6-1F43665FADE0}"/>
              </a:ext>
            </a:extLst>
          </p:cNvPr>
          <p:cNvSpPr txBox="1"/>
          <p:nvPr/>
        </p:nvSpPr>
        <p:spPr>
          <a:xfrm>
            <a:off x="1554253" y="2961989"/>
            <a:ext cx="2378148" cy="769441"/>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Wecochaconet</a:t>
            </a:r>
          </a:p>
          <a:p>
            <a:pPr algn="ctr"/>
            <a:r>
              <a:rPr lang="en-US" sz="2000" b="1" dirty="0">
                <a:solidFill>
                  <a:schemeClr val="accent4">
                    <a:lumMod val="20000"/>
                    <a:lumOff val="80000"/>
                  </a:schemeClr>
                </a:solidFill>
                <a:effectLst>
                  <a:outerShdw blurRad="38100" dist="38100" dir="2700000" algn="tl">
                    <a:srgbClr val="000000">
                      <a:alpha val="43137"/>
                    </a:srgbClr>
                  </a:outerShdw>
                </a:effectLst>
              </a:rPr>
              <a:t>400 acre lots</a:t>
            </a:r>
          </a:p>
        </p:txBody>
      </p:sp>
      <p:sp>
        <p:nvSpPr>
          <p:cNvPr id="5" name="TextBox 4">
            <a:extLst>
              <a:ext uri="{FF2B5EF4-FFF2-40B4-BE49-F238E27FC236}">
                <a16:creationId xmlns:a16="http://schemas.microsoft.com/office/drawing/2014/main" id="{3F9D6283-DFEF-4C5E-8589-E86190F3287E}"/>
              </a:ext>
            </a:extLst>
          </p:cNvPr>
          <p:cNvSpPr txBox="1"/>
          <p:nvPr/>
        </p:nvSpPr>
        <p:spPr>
          <a:xfrm>
            <a:off x="9937898" y="4535389"/>
            <a:ext cx="1991832" cy="769441"/>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Warwick Neck</a:t>
            </a:r>
            <a:br>
              <a:rPr lang="en-US" sz="2400" b="1" dirty="0">
                <a:solidFill>
                  <a:schemeClr val="accent4">
                    <a:lumMod val="20000"/>
                    <a:lumOff val="80000"/>
                  </a:schemeClr>
                </a:solidFill>
                <a:effectLst>
                  <a:outerShdw blurRad="38100" dist="38100" dir="2700000" algn="tl">
                    <a:srgbClr val="000000">
                      <a:alpha val="43137"/>
                    </a:srgbClr>
                  </a:outerShdw>
                </a:effectLst>
              </a:rPr>
            </a:br>
            <a:r>
              <a:rPr lang="en-US" sz="2000" b="1" dirty="0">
                <a:solidFill>
                  <a:schemeClr val="accent4">
                    <a:lumMod val="20000"/>
                    <a:lumOff val="80000"/>
                  </a:schemeClr>
                </a:solidFill>
                <a:effectLst>
                  <a:outerShdw blurRad="38100" dist="38100" dir="2700000" algn="tl">
                    <a:srgbClr val="000000">
                      <a:alpha val="43137"/>
                    </a:srgbClr>
                  </a:outerShdw>
                </a:effectLst>
              </a:rPr>
              <a:t>Grazing Rights</a:t>
            </a:r>
          </a:p>
        </p:txBody>
      </p:sp>
      <p:sp>
        <p:nvSpPr>
          <p:cNvPr id="8" name="TextBox 7">
            <a:extLst>
              <a:ext uri="{FF2B5EF4-FFF2-40B4-BE49-F238E27FC236}">
                <a16:creationId xmlns:a16="http://schemas.microsoft.com/office/drawing/2014/main" id="{0A30BF2F-6835-41DA-B1A3-6FFB96DCA56D}"/>
              </a:ext>
            </a:extLst>
          </p:cNvPr>
          <p:cNvSpPr txBox="1"/>
          <p:nvPr/>
        </p:nvSpPr>
        <p:spPr>
          <a:xfrm>
            <a:off x="6589530" y="6366478"/>
            <a:ext cx="1846519" cy="400110"/>
          </a:xfrm>
          <a:prstGeom prst="rect">
            <a:avLst/>
          </a:prstGeom>
          <a:noFill/>
        </p:spPr>
        <p:txBody>
          <a:bodyPr wrap="square" rtlCol="0">
            <a:spAutoFit/>
          </a:bodyPr>
          <a:lstStyle/>
          <a:p>
            <a:pPr algn="ctr"/>
            <a:r>
              <a:rPr lang="en-US" sz="2000" b="1" dirty="0">
                <a:solidFill>
                  <a:schemeClr val="accent4">
                    <a:lumMod val="20000"/>
                    <a:lumOff val="80000"/>
                  </a:schemeClr>
                </a:solidFill>
                <a:effectLst>
                  <a:outerShdw blurRad="38100" dist="38100" dir="2700000" algn="tl">
                    <a:srgbClr val="000000">
                      <a:alpha val="43137"/>
                    </a:srgbClr>
                  </a:outerShdw>
                </a:effectLst>
              </a:rPr>
              <a:t>Potowamut</a:t>
            </a:r>
          </a:p>
        </p:txBody>
      </p:sp>
      <p:sp>
        <p:nvSpPr>
          <p:cNvPr id="9" name="TextBox 8">
            <a:extLst>
              <a:ext uri="{FF2B5EF4-FFF2-40B4-BE49-F238E27FC236}">
                <a16:creationId xmlns:a16="http://schemas.microsoft.com/office/drawing/2014/main" id="{4D678255-6131-4AB9-9305-E952ED4E7E15}"/>
              </a:ext>
            </a:extLst>
          </p:cNvPr>
          <p:cNvSpPr txBox="1"/>
          <p:nvPr/>
        </p:nvSpPr>
        <p:spPr>
          <a:xfrm>
            <a:off x="6030788" y="1553170"/>
            <a:ext cx="1995376" cy="769441"/>
          </a:xfrm>
          <a:prstGeom prst="rect">
            <a:avLst/>
          </a:prstGeom>
          <a:noFill/>
        </p:spPr>
        <p:txBody>
          <a:bodyPr wrap="square" rtlCol="0">
            <a:spAutoFit/>
          </a:bodyPr>
          <a:lstStyle/>
          <a:p>
            <a:pPr algn="ctr"/>
            <a:r>
              <a:rPr lang="en-US" sz="2400" b="1" dirty="0">
                <a:solidFill>
                  <a:schemeClr val="accent4">
                    <a:lumMod val="20000"/>
                    <a:lumOff val="80000"/>
                  </a:schemeClr>
                </a:solidFill>
              </a:rPr>
              <a:t>Hillsgrove</a:t>
            </a:r>
          </a:p>
          <a:p>
            <a:pPr algn="ctr"/>
            <a:r>
              <a:rPr lang="en-US" sz="2000" b="1" dirty="0">
                <a:solidFill>
                  <a:schemeClr val="accent4">
                    <a:lumMod val="20000"/>
                    <a:lumOff val="80000"/>
                  </a:schemeClr>
                </a:solidFill>
              </a:rPr>
              <a:t>Timber Rights</a:t>
            </a:r>
          </a:p>
        </p:txBody>
      </p:sp>
      <p:sp>
        <p:nvSpPr>
          <p:cNvPr id="10" name="TextBox 9">
            <a:extLst>
              <a:ext uri="{FF2B5EF4-FFF2-40B4-BE49-F238E27FC236}">
                <a16:creationId xmlns:a16="http://schemas.microsoft.com/office/drawing/2014/main" id="{993308F6-B15A-4561-8566-C73E20B9437C}"/>
              </a:ext>
            </a:extLst>
          </p:cNvPr>
          <p:cNvSpPr txBox="1"/>
          <p:nvPr/>
        </p:nvSpPr>
        <p:spPr>
          <a:xfrm>
            <a:off x="556565" y="1335436"/>
            <a:ext cx="1995376" cy="769441"/>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Natick Farms</a:t>
            </a:r>
          </a:p>
          <a:p>
            <a:pPr algn="ctr"/>
            <a:r>
              <a:rPr lang="en-US" sz="2000" b="1" dirty="0">
                <a:solidFill>
                  <a:schemeClr val="accent4">
                    <a:lumMod val="20000"/>
                    <a:lumOff val="80000"/>
                  </a:schemeClr>
                </a:solidFill>
                <a:effectLst>
                  <a:outerShdw blurRad="38100" dist="38100" dir="2700000" algn="tl">
                    <a:srgbClr val="000000">
                      <a:alpha val="43137"/>
                    </a:srgbClr>
                  </a:outerShdw>
                </a:effectLst>
              </a:rPr>
              <a:t>400 Acre Lots</a:t>
            </a:r>
          </a:p>
        </p:txBody>
      </p:sp>
      <p:cxnSp>
        <p:nvCxnSpPr>
          <p:cNvPr id="12" name="Straight Connector 11">
            <a:extLst>
              <a:ext uri="{FF2B5EF4-FFF2-40B4-BE49-F238E27FC236}">
                <a16:creationId xmlns:a16="http://schemas.microsoft.com/office/drawing/2014/main" id="{5CCF1109-6C17-442D-9121-AD45F040CC9E}"/>
              </a:ext>
            </a:extLst>
          </p:cNvPr>
          <p:cNvCxnSpPr>
            <a:cxnSpLocks/>
          </p:cNvCxnSpPr>
          <p:nvPr/>
        </p:nvCxnSpPr>
        <p:spPr>
          <a:xfrm>
            <a:off x="3308499" y="937549"/>
            <a:ext cx="2647860" cy="4155446"/>
          </a:xfrm>
          <a:prstGeom prst="line">
            <a:avLst/>
          </a:prstGeom>
          <a:ln w="57150"/>
          <a:effectLst/>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6D251BC4-6352-47C3-B61C-04187FCB7C80}"/>
              </a:ext>
            </a:extLst>
          </p:cNvPr>
          <p:cNvSpPr txBox="1"/>
          <p:nvPr/>
        </p:nvSpPr>
        <p:spPr>
          <a:xfrm>
            <a:off x="4717314" y="5904813"/>
            <a:ext cx="1949300" cy="461665"/>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Chipowisset</a:t>
            </a:r>
          </a:p>
        </p:txBody>
      </p:sp>
      <p:sp>
        <p:nvSpPr>
          <p:cNvPr id="13" name="TextBox 12">
            <a:extLst>
              <a:ext uri="{FF2B5EF4-FFF2-40B4-BE49-F238E27FC236}">
                <a16:creationId xmlns:a16="http://schemas.microsoft.com/office/drawing/2014/main" id="{1E9E2004-C33F-4B9B-867B-160B95916FAE}"/>
              </a:ext>
            </a:extLst>
          </p:cNvPr>
          <p:cNvSpPr txBox="1"/>
          <p:nvPr/>
        </p:nvSpPr>
        <p:spPr>
          <a:xfrm>
            <a:off x="1387551" y="4888553"/>
            <a:ext cx="1846519" cy="1569660"/>
          </a:xfrm>
          <a:prstGeom prst="rect">
            <a:avLst/>
          </a:prstGeom>
          <a:noFill/>
        </p:spPr>
        <p:txBody>
          <a:bodyPr wrap="square" rtlCol="0">
            <a:spAutoFit/>
          </a:bodyPr>
          <a:lstStyle/>
          <a:p>
            <a:pPr algn="ctr"/>
            <a:r>
              <a:rPr lang="en-US" sz="2800" b="1" dirty="0">
                <a:solidFill>
                  <a:schemeClr val="accent4">
                    <a:lumMod val="20000"/>
                    <a:lumOff val="80000"/>
                  </a:schemeClr>
                </a:solidFill>
                <a:effectLst>
                  <a:outerShdw blurRad="38100" dist="38100" dir="2700000" algn="tl">
                    <a:srgbClr val="000000">
                      <a:alpha val="43137"/>
                    </a:srgbClr>
                  </a:outerShdw>
                </a:effectLst>
              </a:rPr>
              <a:t>Cowesset Farms</a:t>
            </a:r>
            <a:br>
              <a:rPr lang="en-US" sz="2800" b="1" dirty="0">
                <a:solidFill>
                  <a:schemeClr val="accent4">
                    <a:lumMod val="20000"/>
                    <a:lumOff val="80000"/>
                  </a:schemeClr>
                </a:solidFill>
                <a:effectLst>
                  <a:outerShdw blurRad="38100" dist="38100" dir="2700000" algn="tl">
                    <a:srgbClr val="000000">
                      <a:alpha val="43137"/>
                    </a:srgbClr>
                  </a:outerShdw>
                </a:effectLst>
              </a:rPr>
            </a:br>
            <a:r>
              <a:rPr lang="en-US" sz="2000" b="1" dirty="0">
                <a:solidFill>
                  <a:schemeClr val="accent4">
                    <a:lumMod val="20000"/>
                    <a:lumOff val="80000"/>
                  </a:schemeClr>
                </a:solidFill>
                <a:effectLst>
                  <a:outerShdw blurRad="38100" dist="38100" dir="2700000" algn="tl">
                    <a:srgbClr val="000000">
                      <a:alpha val="43137"/>
                    </a:srgbClr>
                  </a:outerShdw>
                </a:effectLst>
              </a:rPr>
              <a:t>200 Acre Lots</a:t>
            </a:r>
          </a:p>
          <a:p>
            <a:pPr algn="ctr"/>
            <a:endParaRPr lang="en-US" sz="2000" b="1" dirty="0">
              <a:solidFill>
                <a:schemeClr val="accent4">
                  <a:lumMod val="20000"/>
                  <a:lumOff val="80000"/>
                </a:schemeClr>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B749CEE0-B172-4C15-AD11-3F13C5D88B35}"/>
              </a:ext>
            </a:extLst>
          </p:cNvPr>
          <p:cNvSpPr txBox="1"/>
          <p:nvPr/>
        </p:nvSpPr>
        <p:spPr>
          <a:xfrm>
            <a:off x="4332332" y="2617270"/>
            <a:ext cx="1915718" cy="830997"/>
          </a:xfrm>
          <a:prstGeom prst="rect">
            <a:avLst/>
          </a:prstGeom>
          <a:noFill/>
        </p:spPr>
        <p:txBody>
          <a:bodyPr wrap="square" rtlCol="0">
            <a:spAutoFit/>
          </a:bodyPr>
          <a:lstStyle/>
          <a:p>
            <a:pPr algn="ctr"/>
            <a:r>
              <a:rPr lang="en-US" sz="2400" b="1" dirty="0">
                <a:solidFill>
                  <a:schemeClr val="accent4">
                    <a:lumMod val="20000"/>
                    <a:lumOff val="80000"/>
                  </a:schemeClr>
                </a:solidFill>
                <a:effectLst>
                  <a:outerShdw blurRad="38100" dist="38100" dir="2700000" algn="tl">
                    <a:srgbClr val="000000">
                      <a:alpha val="43137"/>
                    </a:srgbClr>
                  </a:outerShdw>
                </a:effectLst>
              </a:rPr>
              <a:t>Township</a:t>
            </a:r>
          </a:p>
          <a:p>
            <a:pPr algn="ctr"/>
            <a:r>
              <a:rPr lang="en-US" sz="2400" b="1" dirty="0">
                <a:solidFill>
                  <a:schemeClr val="accent4">
                    <a:lumMod val="20000"/>
                    <a:lumOff val="80000"/>
                  </a:schemeClr>
                </a:solidFill>
                <a:effectLst>
                  <a:outerShdw blurRad="38100" dist="38100" dir="2700000" algn="tl">
                    <a:srgbClr val="000000">
                      <a:alpha val="43137"/>
                    </a:srgbClr>
                  </a:outerShdw>
                </a:effectLst>
              </a:rPr>
              <a:t>Line</a:t>
            </a:r>
            <a:endParaRPr lang="en-US" sz="2000" b="1" dirty="0">
              <a:solidFill>
                <a:schemeClr val="accent4">
                  <a:lumMod val="20000"/>
                  <a:lumOff val="80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4CA21537-E3C7-4A45-824A-2F0B3CE9A803}"/>
              </a:ext>
            </a:extLst>
          </p:cNvPr>
          <p:cNvSpPr txBox="1"/>
          <p:nvPr/>
        </p:nvSpPr>
        <p:spPr>
          <a:xfrm>
            <a:off x="3790758" y="1131078"/>
            <a:ext cx="1318218" cy="646331"/>
          </a:xfrm>
          <a:prstGeom prst="rect">
            <a:avLst/>
          </a:prstGeom>
          <a:noFill/>
        </p:spPr>
        <p:txBody>
          <a:bodyPr wrap="square" rtlCol="0">
            <a:spAutoFit/>
          </a:bodyPr>
          <a:lstStyle/>
          <a:p>
            <a:pPr algn="ctr"/>
            <a:r>
              <a:rPr lang="en-US" b="1" dirty="0">
                <a:solidFill>
                  <a:schemeClr val="accent4">
                    <a:lumMod val="20000"/>
                    <a:lumOff val="80000"/>
                  </a:schemeClr>
                </a:solidFill>
                <a:effectLst>
                  <a:outerShdw blurRad="38100" dist="38100" dir="2700000" algn="tl">
                    <a:srgbClr val="000000">
                      <a:alpha val="43137"/>
                    </a:srgbClr>
                  </a:outerShdw>
                </a:effectLst>
              </a:rPr>
              <a:t>Toskeunke</a:t>
            </a:r>
          </a:p>
          <a:p>
            <a:pPr algn="ctr"/>
            <a:r>
              <a:rPr lang="en-US" b="1" dirty="0">
                <a:solidFill>
                  <a:schemeClr val="accent4">
                    <a:lumMod val="20000"/>
                    <a:lumOff val="80000"/>
                  </a:schemeClr>
                </a:solidFill>
                <a:effectLst>
                  <a:outerShdw blurRad="38100" dist="38100" dir="2700000" algn="tl">
                    <a:srgbClr val="000000">
                      <a:alpha val="43137"/>
                    </a:srgbClr>
                  </a:outerShdw>
                </a:effectLst>
              </a:rPr>
              <a:t>Meadow</a:t>
            </a:r>
          </a:p>
        </p:txBody>
      </p:sp>
    </p:spTree>
    <p:extLst>
      <p:ext uri="{BB962C8B-B14F-4D97-AF65-F5344CB8AC3E}">
        <p14:creationId xmlns:p14="http://schemas.microsoft.com/office/powerpoint/2010/main" val="26323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403E5-83AC-4AAA-8E8D-CF1354581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0" y="0"/>
            <a:ext cx="12192000" cy="1995414"/>
          </a:xfrm>
          <a:prstGeom prst="rect">
            <a:avLst/>
          </a:prstGeom>
        </p:spPr>
      </p:pic>
      <p:pic>
        <p:nvPicPr>
          <p:cNvPr id="4" name="Picture 3">
            <a:extLst>
              <a:ext uri="{FF2B5EF4-FFF2-40B4-BE49-F238E27FC236}">
                <a16:creationId xmlns:a16="http://schemas.microsoft.com/office/drawing/2014/main" id="{D02E4494-CAE4-447B-8F9E-21F8DDA10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729" y="2704847"/>
            <a:ext cx="3080842" cy="3659565"/>
          </a:xfrm>
          <a:prstGeom prst="rect">
            <a:avLst/>
          </a:prstGeom>
        </p:spPr>
      </p:pic>
    </p:spTree>
    <p:extLst>
      <p:ext uri="{BB962C8B-B14F-4D97-AF65-F5344CB8AC3E}">
        <p14:creationId xmlns:p14="http://schemas.microsoft.com/office/powerpoint/2010/main" val="2449585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7286</TotalTime>
  <Words>2960</Words>
  <Application>Microsoft Office PowerPoint</Application>
  <PresentationFormat>Widescreen</PresentationFormat>
  <Paragraphs>207</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AGaramond Bold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Smith</dc:creator>
  <cp:lastModifiedBy>David Smith</cp:lastModifiedBy>
  <cp:revision>129</cp:revision>
  <cp:lastPrinted>2019-05-20T14:23:45Z</cp:lastPrinted>
  <dcterms:created xsi:type="dcterms:W3CDTF">2018-07-01T23:16:39Z</dcterms:created>
  <dcterms:modified xsi:type="dcterms:W3CDTF">2019-05-21T19:42:06Z</dcterms:modified>
</cp:coreProperties>
</file>